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y="5143500" cx="9144000"/>
  <p:notesSz cx="6858000" cy="9144000"/>
  <p:embeddedFontLst>
    <p:embeddedFont>
      <p:font typeface="Chau Philomene One"/>
      <p:regular r:id="rId58"/>
      <p:italic r:id="rId59"/>
    </p:embeddedFont>
    <p:embeddedFont>
      <p:font typeface="Poppins"/>
      <p:regular r:id="rId60"/>
      <p:bold r:id="rId61"/>
      <p:italic r:id="rId62"/>
      <p:boldItalic r:id="rId63"/>
    </p:embeddedFont>
    <p:embeddedFont>
      <p:font typeface="Titillium Web"/>
      <p:regular r:id="rId64"/>
      <p:bold r:id="rId65"/>
      <p:italic r:id="rId66"/>
      <p:boldItalic r:id="rId67"/>
    </p:embeddedFont>
    <p:embeddedFont>
      <p:font typeface="Arial Black"/>
      <p:regular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Poppins-italic.fntdata"/><Relationship Id="rId61" Type="http://schemas.openxmlformats.org/officeDocument/2006/relationships/font" Target="fonts/Poppins-bold.fntdata"/><Relationship Id="rId20" Type="http://schemas.openxmlformats.org/officeDocument/2006/relationships/slide" Target="slides/slide13.xml"/><Relationship Id="rId64" Type="http://schemas.openxmlformats.org/officeDocument/2006/relationships/font" Target="fonts/TitilliumWeb-regular.fntdata"/><Relationship Id="rId63" Type="http://schemas.openxmlformats.org/officeDocument/2006/relationships/font" Target="fonts/Poppins-boldItalic.fntdata"/><Relationship Id="rId22" Type="http://schemas.openxmlformats.org/officeDocument/2006/relationships/slide" Target="slides/slide15.xml"/><Relationship Id="rId66" Type="http://schemas.openxmlformats.org/officeDocument/2006/relationships/font" Target="fonts/TitilliumWeb-italic.fntdata"/><Relationship Id="rId21" Type="http://schemas.openxmlformats.org/officeDocument/2006/relationships/slide" Target="slides/slide14.xml"/><Relationship Id="rId65" Type="http://schemas.openxmlformats.org/officeDocument/2006/relationships/font" Target="fonts/TitilliumWeb-bold.fntdata"/><Relationship Id="rId24" Type="http://schemas.openxmlformats.org/officeDocument/2006/relationships/slide" Target="slides/slide17.xml"/><Relationship Id="rId68" Type="http://schemas.openxmlformats.org/officeDocument/2006/relationships/font" Target="fonts/ArialBlack-regular.fntdata"/><Relationship Id="rId23" Type="http://schemas.openxmlformats.org/officeDocument/2006/relationships/slide" Target="slides/slide16.xml"/><Relationship Id="rId67" Type="http://schemas.openxmlformats.org/officeDocument/2006/relationships/font" Target="fonts/TitilliumWeb-boldItalic.fntdata"/><Relationship Id="rId60" Type="http://schemas.openxmlformats.org/officeDocument/2006/relationships/font" Target="fonts/Poppins-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ChauPhilomeneOne-italic.fntdata"/><Relationship Id="rId14" Type="http://schemas.openxmlformats.org/officeDocument/2006/relationships/slide" Target="slides/slide7.xml"/><Relationship Id="rId58" Type="http://schemas.openxmlformats.org/officeDocument/2006/relationships/font" Target="fonts/ChauPhilomeneOne-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h-w0Pd6AtrnW4ha_X5667Rfn1K5OkFMZThlE1x6xO4o/edit#gid=2116930099"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44d995c94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OK</a:t>
            </a:r>
            <a:endParaRPr/>
          </a:p>
        </p:txBody>
      </p:sp>
      <p:sp>
        <p:nvSpPr>
          <p:cNvPr id="229" name="Google Shape;229;g1144d995c94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7ebfaf903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17ebfaf90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17ebfaf903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17ebfaf90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17ebfaf903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17ebfaf903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7ebfaf903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17ebfaf903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7ebfaf903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7ebfaf903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7a8c6c0cd_1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117a8c6c0cd_1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378" name="Google Shape;378;g117a8c6c0cd_1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1847d0e013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11847d0e013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399" name="Google Shape;399;g11847d0e013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17ebfaf903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117ebfaf903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16" name="Google Shape;416;g117ebfaf903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c0731845b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29" name="Google Shape;429;gc0731845b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17ebfaf903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37" name="Google Shape;437;g117ebfaf903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44d995c94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1144d995c94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OK</a:t>
            </a:r>
            <a:endParaRPr/>
          </a:p>
        </p:txBody>
      </p:sp>
      <p:sp>
        <p:nvSpPr>
          <p:cNvPr id="239" name="Google Shape;239;g1144d995c94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7ebfaf903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117ebfaf903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1. Sensibiliser : L’objectif premier de ce projet est de sensibiliser avec une action simple, concrète et accessible à tous.</a:t>
            </a:r>
            <a:endParaRPr/>
          </a:p>
          <a:p>
            <a:pPr indent="0" lvl="0" marL="0" rtl="0" algn="l">
              <a:lnSpc>
                <a:spcPct val="100000"/>
              </a:lnSpc>
              <a:spcBef>
                <a:spcPts val="0"/>
              </a:spcBef>
              <a:spcAft>
                <a:spcPts val="0"/>
              </a:spcAft>
              <a:buClr>
                <a:schemeClr val="dk1"/>
              </a:buClr>
              <a:buSzPts val="1400"/>
              <a:buFont typeface="Calibri"/>
              <a:buNone/>
            </a:pPr>
            <a:r>
              <a:rPr lang="en-US"/>
              <a:t>2. Fédérer : Accessible à tous car nous souhaitons fédérer l’ensemble des acteurs “externes”, les Associations, les Ecoles, Les Entreprises, les Collectivités et les Citoyens. Mais aussi les acteurs “internes” autour d’un projet Numérique Responsable, c’est à dire vos collaborateurs</a:t>
            </a:r>
            <a:endParaRPr/>
          </a:p>
          <a:p>
            <a:pPr indent="0" lvl="0" marL="0" rtl="0" algn="l">
              <a:lnSpc>
                <a:spcPct val="100000"/>
              </a:lnSpc>
              <a:spcBef>
                <a:spcPts val="0"/>
              </a:spcBef>
              <a:spcAft>
                <a:spcPts val="0"/>
              </a:spcAft>
              <a:buClr>
                <a:schemeClr val="dk1"/>
              </a:buClr>
              <a:buSzPts val="1400"/>
              <a:buFont typeface="Calibri"/>
              <a:buNone/>
            </a:pPr>
            <a:r>
              <a:rPr lang="en-US"/>
              <a:t>3. Convivialité : Nous vous avons invité à effectuer cette action et cette sensibilisation autour d’un événement de type atelier ou conférence pour favoriser les échanges et éviter de se retrouver seul derrière son PC.</a:t>
            </a:r>
            <a:endParaRPr/>
          </a:p>
          <a:p>
            <a:pPr indent="0" lvl="0" marL="0" rtl="0" algn="l">
              <a:lnSpc>
                <a:spcPct val="100000"/>
              </a:lnSpc>
              <a:spcBef>
                <a:spcPts val="0"/>
              </a:spcBef>
              <a:spcAft>
                <a:spcPts val="0"/>
              </a:spcAft>
              <a:buClr>
                <a:schemeClr val="dk1"/>
              </a:buClr>
              <a:buSzPts val="1400"/>
              <a:buFont typeface="Calibri"/>
              <a:buNone/>
            </a:pPr>
            <a:r>
              <a:rPr lang="en-US"/>
              <a:t>4. Engager le 1er pas : C’est passer à l’action ! C’est commencer sa démarche Numérique Responsable … Commencer par quelque de simple comme nettoyer ses données et supprimer ce qui est devenu inutiles ou obsolète.</a:t>
            </a:r>
            <a:endParaRPr/>
          </a:p>
          <a:p>
            <a:pPr indent="0" lvl="0" marL="0" rtl="0" algn="l">
              <a:lnSpc>
                <a:spcPct val="100000"/>
              </a:lnSpc>
              <a:spcBef>
                <a:spcPts val="0"/>
              </a:spcBef>
              <a:spcAft>
                <a:spcPts val="0"/>
              </a:spcAft>
              <a:buClr>
                <a:schemeClr val="dk1"/>
              </a:buClr>
              <a:buSzPts val="1400"/>
              <a:buFont typeface="Calibri"/>
              <a:buNone/>
            </a:pPr>
            <a:r>
              <a:rPr lang="en-US"/>
              <a:t>5. Mesurer :  C’est pouvoir concrétiser l’effort fourni par chacun et renforcer la prise de conscience à titre individuel. C’est pouvoir afficher l’impact du projet tel que nous allons vous présenter les résultats dans le cadre de ce webinaire. </a:t>
            </a:r>
            <a:endParaRPr/>
          </a:p>
        </p:txBody>
      </p:sp>
      <p:sp>
        <p:nvSpPr>
          <p:cNvPr id="451" name="Google Shape;451;g117ebfaf903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17bc8686dc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117bc8686dc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66" name="Google Shape;466;g117bc8686dc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17bc8686dc_0_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117bc8686dc_0_5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79" name="Google Shape;479;g117bc8686dc_0_5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90" name="Google Shape;4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c0c7d7757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498" name="Google Shape;498;gc0c7d7757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17a8c6c0cd_1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117a8c6c0cd_1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br>
              <a:rPr lang="en-US"/>
            </a:br>
            <a:r>
              <a:rPr lang="en-US" u="sng">
                <a:solidFill>
                  <a:schemeClr val="hlink"/>
                </a:solidFill>
                <a:hlinkClick r:id="rId2"/>
              </a:rPr>
              <a:t>https://docs.google.com/spreadsheets/d/1h-w0Pd6AtrnW4ha_X5667Rfn1K5OkFMZThlE1x6xO4o/edit#gid=2116930099</a:t>
            </a:r>
            <a:r>
              <a:rPr lang="en-US"/>
              <a:t> </a:t>
            </a:r>
            <a:endParaRPr/>
          </a:p>
        </p:txBody>
      </p:sp>
      <p:sp>
        <p:nvSpPr>
          <p:cNvPr id="511" name="Google Shape;511;g117a8c6c0cd_1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522" name="Google Shape;5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c0c7d7757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532" name="Google Shape;532;gc0c7d77571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c0c7d7757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543" name="Google Shape;543;gc0c7d77571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c0c7d7757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564" name="Google Shape;564;gc0c7d7757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7bc8686dc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117bc8686dc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endParaRPr/>
          </a:p>
        </p:txBody>
      </p:sp>
      <p:sp>
        <p:nvSpPr>
          <p:cNvPr id="254" name="Google Shape;254;g117bc8686dc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573" name="Google Shape;5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05" name="Google Shape;6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26" name="Google Shape;6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c237a6a2c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c237a6a2c1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44" name="Google Shape;6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17f7866ac5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17f7866ac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672" name="Google Shape;6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c237a6a2c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81" name="Google Shape;681;gc237a6a2c1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c237a6a2c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90" name="Google Shape;690;gc237a6a2c1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7ebfaf903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117ebfaf903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OK</a:t>
            </a:r>
            <a:endParaRPr/>
          </a:p>
        </p:txBody>
      </p:sp>
      <p:sp>
        <p:nvSpPr>
          <p:cNvPr id="264" name="Google Shape;264;g117ebfaf903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c237a6a2c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700" name="Google Shape;700;gc237a6a2c1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17bc8686dc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g117bc8686dc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Bienvenue à toutes et tous,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Changement de date pour s’aligner avec l’international</a:t>
            </a:r>
            <a:endParaRPr/>
          </a:p>
          <a:p>
            <a:pPr indent="0" lvl="0" marL="0" rtl="0" algn="l">
              <a:lnSpc>
                <a:spcPct val="100000"/>
              </a:lnSpc>
              <a:spcBef>
                <a:spcPts val="0"/>
              </a:spcBef>
              <a:spcAft>
                <a:spcPts val="0"/>
              </a:spcAft>
              <a:buClr>
                <a:schemeClr val="dk1"/>
              </a:buClr>
              <a:buSzPts val="1400"/>
              <a:buFont typeface="Calibri"/>
              <a:buNone/>
            </a:pPr>
            <a:r>
              <a:rPr lang="en-US"/>
              <a:t>Delai court pour cette nouvelle édition</a:t>
            </a:r>
            <a:endParaRPr/>
          </a:p>
          <a:p>
            <a:pPr indent="0" lvl="0" marL="0" rtl="0" algn="l">
              <a:lnSpc>
                <a:spcPct val="100000"/>
              </a:lnSpc>
              <a:spcBef>
                <a:spcPts val="0"/>
              </a:spcBef>
              <a:spcAft>
                <a:spcPts val="0"/>
              </a:spcAft>
              <a:buClr>
                <a:schemeClr val="dk1"/>
              </a:buClr>
              <a:buSzPts val="1400"/>
              <a:buFont typeface="Calibri"/>
              <a:buNone/>
            </a:pPr>
            <a:r>
              <a:rPr lang="en-US"/>
              <a:t>Structuration autour de Pole pour intégrer de nouveaux bénévoles et répartir la charge de travail de chacun.</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720" name="Google Shape;720;g117bc8686dc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17ebfaf903_0_1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731" name="Google Shape;731;g117ebfaf903_0_1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17a8c6c0cd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g117a8c6c0cd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endParaRPr/>
          </a:p>
        </p:txBody>
      </p:sp>
      <p:sp>
        <p:nvSpPr>
          <p:cNvPr id="740" name="Google Shape;740;g117a8c6c0cd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17a8c6c0cd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g117a8c6c0cd_1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52" name="Google Shape;752;g117a8c6c0cd_1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17ebfaf903_0_1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117ebfaf903_0_1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1847d0e013_2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11847d0e013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1847d0e013_2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1847d0e013_2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1847d0e013_2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11847d0e013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c237a6a2c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gc237a6a2c1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7ebfaf903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17ebfaf903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endParaRPr/>
          </a:p>
        </p:txBody>
      </p:sp>
      <p:sp>
        <p:nvSpPr>
          <p:cNvPr id="278" name="Google Shape;278;g117ebfaf903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17bc8686d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g117bc8686d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Moment d’échange </a:t>
            </a:r>
            <a:endParaRPr/>
          </a:p>
        </p:txBody>
      </p:sp>
      <p:sp>
        <p:nvSpPr>
          <p:cNvPr id="294" name="Google Shape;2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7ebfaf90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17ebfaf90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17ebfaf90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17ebfaf90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7ebfaf903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17ebfaf90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 name="Google Shape;12;p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8" name="Shape 48"/>
        <p:cNvGrpSpPr/>
        <p:nvPr/>
      </p:nvGrpSpPr>
      <p:grpSpPr>
        <a:xfrm>
          <a:off x="0" y="0"/>
          <a:ext cx="0" cy="0"/>
          <a:chOff x="0" y="0"/>
          <a:chExt cx="0" cy="0"/>
        </a:xfrm>
      </p:grpSpPr>
      <p:sp>
        <p:nvSpPr>
          <p:cNvPr id="49" name="Google Shape;49;p1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1"/>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3" name="Shape 53"/>
        <p:cNvGrpSpPr/>
        <p:nvPr/>
      </p:nvGrpSpPr>
      <p:grpSpPr>
        <a:xfrm>
          <a:off x="0" y="0"/>
          <a:ext cx="0" cy="0"/>
          <a:chOff x="0" y="0"/>
          <a:chExt cx="0" cy="0"/>
        </a:xfrm>
      </p:grpSpPr>
      <p:sp>
        <p:nvSpPr>
          <p:cNvPr id="54" name="Google Shape;54;p1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2"/>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2"/>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0" name="Shape 60"/>
        <p:cNvGrpSpPr/>
        <p:nvPr/>
      </p:nvGrpSpPr>
      <p:grpSpPr>
        <a:xfrm>
          <a:off x="0" y="0"/>
          <a:ext cx="0" cy="0"/>
          <a:chOff x="0" y="0"/>
          <a:chExt cx="0" cy="0"/>
        </a:xfrm>
      </p:grpSpPr>
      <p:sp>
        <p:nvSpPr>
          <p:cNvPr id="61" name="Google Shape;61;p1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13"/>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3"/>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3"/>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3"/>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13"/>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69" name="Shape 69"/>
        <p:cNvGrpSpPr/>
        <p:nvPr/>
      </p:nvGrpSpPr>
      <p:grpSpPr>
        <a:xfrm>
          <a:off x="0" y="0"/>
          <a:ext cx="0" cy="0"/>
          <a:chOff x="0" y="0"/>
          <a:chExt cx="0" cy="0"/>
        </a:xfrm>
      </p:grpSpPr>
      <p:sp>
        <p:nvSpPr>
          <p:cNvPr id="70" name="Google Shape;70;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2" name="Google Shape;72;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3" name="Google Shape;73;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4" name="Google Shape;74;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white">
  <p:cSld name="CUSTOM_3">
    <p:spTree>
      <p:nvGrpSpPr>
        <p:cNvPr id="75" name="Shape 75"/>
        <p:cNvGrpSpPr/>
        <p:nvPr/>
      </p:nvGrpSpPr>
      <p:grpSpPr>
        <a:xfrm>
          <a:off x="0" y="0"/>
          <a:ext cx="0" cy="0"/>
          <a:chOff x="0" y="0"/>
          <a:chExt cx="0" cy="0"/>
        </a:xfrm>
      </p:grpSpPr>
      <p:sp>
        <p:nvSpPr>
          <p:cNvPr id="76" name="Google Shape;76;p1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83" name="Shape 83"/>
        <p:cNvGrpSpPr/>
        <p:nvPr/>
      </p:nvGrpSpPr>
      <p:grpSpPr>
        <a:xfrm>
          <a:off x="0" y="0"/>
          <a:ext cx="0" cy="0"/>
          <a:chOff x="0" y="0"/>
          <a:chExt cx="0" cy="0"/>
        </a:xfrm>
      </p:grpSpPr>
      <p:sp>
        <p:nvSpPr>
          <p:cNvPr id="84" name="Google Shape;84;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 name="Google Shape;8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89" name="Shape 89"/>
        <p:cNvGrpSpPr/>
        <p:nvPr/>
      </p:nvGrpSpPr>
      <p:grpSpPr>
        <a:xfrm>
          <a:off x="0" y="0"/>
          <a:ext cx="0" cy="0"/>
          <a:chOff x="0" y="0"/>
          <a:chExt cx="0" cy="0"/>
        </a:xfrm>
      </p:grpSpPr>
      <p:sp>
        <p:nvSpPr>
          <p:cNvPr id="90" name="Google Shape;9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 name="Google Shape;91;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96" name="Shape 96"/>
        <p:cNvGrpSpPr/>
        <p:nvPr/>
      </p:nvGrpSpPr>
      <p:grpSpPr>
        <a:xfrm>
          <a:off x="0" y="0"/>
          <a:ext cx="0" cy="0"/>
          <a:chOff x="0" y="0"/>
          <a:chExt cx="0" cy="0"/>
        </a:xfrm>
      </p:grpSpPr>
      <p:sp>
        <p:nvSpPr>
          <p:cNvPr id="97" name="Google Shape;97;p1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 name="Google Shape;98;p1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9" name="Google Shape;9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02" name="Shape 102"/>
        <p:cNvGrpSpPr/>
        <p:nvPr/>
      </p:nvGrpSpPr>
      <p:grpSpPr>
        <a:xfrm>
          <a:off x="0" y="0"/>
          <a:ext cx="0" cy="0"/>
          <a:chOff x="0" y="0"/>
          <a:chExt cx="0" cy="0"/>
        </a:xfrm>
      </p:grpSpPr>
      <p:sp>
        <p:nvSpPr>
          <p:cNvPr id="103" name="Google Shape;103;p2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5" name="Google Shape;10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08" name="Shape 108"/>
        <p:cNvGrpSpPr/>
        <p:nvPr/>
      </p:nvGrpSpPr>
      <p:grpSpPr>
        <a:xfrm>
          <a:off x="0" y="0"/>
          <a:ext cx="0" cy="0"/>
          <a:chOff x="0" y="0"/>
          <a:chExt cx="0" cy="0"/>
        </a:xfrm>
      </p:grpSpPr>
      <p:sp>
        <p:nvSpPr>
          <p:cNvPr id="109" name="Google Shape;109;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 name="Google Shape;110;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1" name="Google Shape;111;p21"/>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3" name="Google Shape;113;p21"/>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17" name="Shape 117"/>
        <p:cNvGrpSpPr/>
        <p:nvPr/>
      </p:nvGrpSpPr>
      <p:grpSpPr>
        <a:xfrm>
          <a:off x="0" y="0"/>
          <a:ext cx="0" cy="0"/>
          <a:chOff x="0" y="0"/>
          <a:chExt cx="0" cy="0"/>
        </a:xfrm>
      </p:grpSpPr>
      <p:sp>
        <p:nvSpPr>
          <p:cNvPr id="118" name="Google Shape;118;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9" name="Google Shape;11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22" name="Shape 122"/>
        <p:cNvGrpSpPr/>
        <p:nvPr/>
      </p:nvGrpSpPr>
      <p:grpSpPr>
        <a:xfrm>
          <a:off x="0" y="0"/>
          <a:ext cx="0" cy="0"/>
          <a:chOff x="0" y="0"/>
          <a:chExt cx="0" cy="0"/>
        </a:xfrm>
      </p:grpSpPr>
      <p:sp>
        <p:nvSpPr>
          <p:cNvPr id="123" name="Google Shape;12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26" name="Shape 126"/>
        <p:cNvGrpSpPr/>
        <p:nvPr/>
      </p:nvGrpSpPr>
      <p:grpSpPr>
        <a:xfrm>
          <a:off x="0" y="0"/>
          <a:ext cx="0" cy="0"/>
          <a:chOff x="0" y="0"/>
          <a:chExt cx="0" cy="0"/>
        </a:xfrm>
      </p:grpSpPr>
      <p:sp>
        <p:nvSpPr>
          <p:cNvPr id="127" name="Google Shape;127;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9" name="Google Shape;129;p2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0" name="Google Shape;130;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33" name="Shape 133"/>
        <p:cNvGrpSpPr/>
        <p:nvPr/>
      </p:nvGrpSpPr>
      <p:grpSpPr>
        <a:xfrm>
          <a:off x="0" y="0"/>
          <a:ext cx="0" cy="0"/>
          <a:chOff x="0" y="0"/>
          <a:chExt cx="0" cy="0"/>
        </a:xfrm>
      </p:grpSpPr>
      <p:sp>
        <p:nvSpPr>
          <p:cNvPr id="134" name="Google Shape;134;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5" name="Google Shape;135;p25"/>
          <p:cNvSpPr/>
          <p:nvPr>
            <p:ph idx="2" type="pic"/>
          </p:nvPr>
        </p:nvSpPr>
        <p:spPr>
          <a:xfrm>
            <a:off x="3887391" y="740569"/>
            <a:ext cx="4629300" cy="3655200"/>
          </a:xfrm>
          <a:prstGeom prst="rect">
            <a:avLst/>
          </a:prstGeom>
          <a:noFill/>
          <a:ln>
            <a:noFill/>
          </a:ln>
        </p:spPr>
      </p:sp>
      <p:sp>
        <p:nvSpPr>
          <p:cNvPr id="136" name="Google Shape;136;p2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7" name="Google Shape;13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40" name="Shape 140"/>
        <p:cNvGrpSpPr/>
        <p:nvPr/>
      </p:nvGrpSpPr>
      <p:grpSpPr>
        <a:xfrm>
          <a:off x="0" y="0"/>
          <a:ext cx="0" cy="0"/>
          <a:chOff x="0" y="0"/>
          <a:chExt cx="0" cy="0"/>
        </a:xfrm>
      </p:grpSpPr>
      <p:sp>
        <p:nvSpPr>
          <p:cNvPr id="141" name="Google Shape;141;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46" name="Shape 146"/>
        <p:cNvGrpSpPr/>
        <p:nvPr/>
      </p:nvGrpSpPr>
      <p:grpSpPr>
        <a:xfrm>
          <a:off x="0" y="0"/>
          <a:ext cx="0" cy="0"/>
          <a:chOff x="0" y="0"/>
          <a:chExt cx="0" cy="0"/>
        </a:xfrm>
      </p:grpSpPr>
      <p:sp>
        <p:nvSpPr>
          <p:cNvPr id="147" name="Google Shape;147;p27"/>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8" name="Google Shape;148;p27"/>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9" name="Google Shape;149;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8" name="Shape 158"/>
        <p:cNvGrpSpPr/>
        <p:nvPr/>
      </p:nvGrpSpPr>
      <p:grpSpPr>
        <a:xfrm>
          <a:off x="0" y="0"/>
          <a:ext cx="0" cy="0"/>
          <a:chOff x="0" y="0"/>
          <a:chExt cx="0" cy="0"/>
        </a:xfrm>
      </p:grpSpPr>
      <p:sp>
        <p:nvSpPr>
          <p:cNvPr id="159" name="Google Shape;159;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0" name="Google Shape;160;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1" name="Google Shape;161;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2" name="Google Shape;162;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3" name="Google Shape;163;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64" name="Shape 164"/>
        <p:cNvGrpSpPr/>
        <p:nvPr/>
      </p:nvGrpSpPr>
      <p:grpSpPr>
        <a:xfrm>
          <a:off x="0" y="0"/>
          <a:ext cx="0" cy="0"/>
          <a:chOff x="0" y="0"/>
          <a:chExt cx="0" cy="0"/>
        </a:xfrm>
      </p:grpSpPr>
      <p:sp>
        <p:nvSpPr>
          <p:cNvPr id="165" name="Google Shape;165;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6" name="Google Shape;166;p3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3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 name="Google Shape;168;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9" name="Google Shape;169;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0" name="Google Shape;170;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71" name="Shape 171"/>
        <p:cNvGrpSpPr/>
        <p:nvPr/>
      </p:nvGrpSpPr>
      <p:grpSpPr>
        <a:xfrm>
          <a:off x="0" y="0"/>
          <a:ext cx="0" cy="0"/>
          <a:chOff x="0" y="0"/>
          <a:chExt cx="0" cy="0"/>
        </a:xfrm>
      </p:grpSpPr>
      <p:sp>
        <p:nvSpPr>
          <p:cNvPr id="172" name="Google Shape;172;p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3" name="Google Shape;173;p3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4" name="Google Shape;174;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77" name="Shape 177"/>
        <p:cNvGrpSpPr/>
        <p:nvPr/>
      </p:nvGrpSpPr>
      <p:grpSpPr>
        <a:xfrm>
          <a:off x="0" y="0"/>
          <a:ext cx="0" cy="0"/>
          <a:chOff x="0" y="0"/>
          <a:chExt cx="0" cy="0"/>
        </a:xfrm>
      </p:grpSpPr>
      <p:sp>
        <p:nvSpPr>
          <p:cNvPr id="178" name="Google Shape;178;p3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9" name="Google Shape;179;p3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80" name="Google Shape;180;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2" name="Google Shape;182;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4"/>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83" name="Shape 183"/>
        <p:cNvGrpSpPr/>
        <p:nvPr/>
      </p:nvGrpSpPr>
      <p:grpSpPr>
        <a:xfrm>
          <a:off x="0" y="0"/>
          <a:ext cx="0" cy="0"/>
          <a:chOff x="0" y="0"/>
          <a:chExt cx="0" cy="0"/>
        </a:xfrm>
      </p:grpSpPr>
      <p:sp>
        <p:nvSpPr>
          <p:cNvPr id="184" name="Google Shape;184;p3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5" name="Google Shape;185;p3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6" name="Google Shape;186;p3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 name="Google Shape;187;p3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8" name="Google Shape;188;p3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 name="Google Shape;189;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0" name="Google Shape;190;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1" name="Google Shape;191;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92" name="Shape 192"/>
        <p:cNvGrpSpPr/>
        <p:nvPr/>
      </p:nvGrpSpPr>
      <p:grpSpPr>
        <a:xfrm>
          <a:off x="0" y="0"/>
          <a:ext cx="0" cy="0"/>
          <a:chOff x="0" y="0"/>
          <a:chExt cx="0" cy="0"/>
        </a:xfrm>
      </p:grpSpPr>
      <p:sp>
        <p:nvSpPr>
          <p:cNvPr id="193" name="Google Shape;193;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4" name="Google Shape;194;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5" name="Google Shape;195;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6" name="Google Shape;196;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97" name="Shape 197"/>
        <p:cNvGrpSpPr/>
        <p:nvPr/>
      </p:nvGrpSpPr>
      <p:grpSpPr>
        <a:xfrm>
          <a:off x="0" y="0"/>
          <a:ext cx="0" cy="0"/>
          <a:chOff x="0" y="0"/>
          <a:chExt cx="0" cy="0"/>
        </a:xfrm>
      </p:grpSpPr>
      <p:sp>
        <p:nvSpPr>
          <p:cNvPr id="198" name="Google Shape;198;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9" name="Google Shape;199;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0" name="Google Shape;200;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01" name="Shape 201"/>
        <p:cNvGrpSpPr/>
        <p:nvPr/>
      </p:nvGrpSpPr>
      <p:grpSpPr>
        <a:xfrm>
          <a:off x="0" y="0"/>
          <a:ext cx="0" cy="0"/>
          <a:chOff x="0" y="0"/>
          <a:chExt cx="0" cy="0"/>
        </a:xfrm>
      </p:grpSpPr>
      <p:sp>
        <p:nvSpPr>
          <p:cNvPr id="202" name="Google Shape;202;p3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3" name="Google Shape;203;p36"/>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04" name="Google Shape;204;p3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05" name="Google Shape;205;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6" name="Google Shape;206;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7" name="Google Shape;207;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08" name="Shape 208"/>
        <p:cNvGrpSpPr/>
        <p:nvPr/>
      </p:nvGrpSpPr>
      <p:grpSpPr>
        <a:xfrm>
          <a:off x="0" y="0"/>
          <a:ext cx="0" cy="0"/>
          <a:chOff x="0" y="0"/>
          <a:chExt cx="0" cy="0"/>
        </a:xfrm>
      </p:grpSpPr>
      <p:sp>
        <p:nvSpPr>
          <p:cNvPr id="209" name="Google Shape;209;p3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0" name="Google Shape;210;p37"/>
          <p:cNvSpPr/>
          <p:nvPr>
            <p:ph idx="2" type="pic"/>
          </p:nvPr>
        </p:nvSpPr>
        <p:spPr>
          <a:xfrm>
            <a:off x="3887391" y="740569"/>
            <a:ext cx="4629300" cy="3655200"/>
          </a:xfrm>
          <a:prstGeom prst="rect">
            <a:avLst/>
          </a:prstGeom>
          <a:noFill/>
          <a:ln>
            <a:noFill/>
          </a:ln>
        </p:spPr>
      </p:sp>
      <p:sp>
        <p:nvSpPr>
          <p:cNvPr id="211" name="Google Shape;211;p3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12" name="Google Shape;212;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 name="Google Shape;213;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4" name="Google Shape;214;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15" name="Shape 215"/>
        <p:cNvGrpSpPr/>
        <p:nvPr/>
      </p:nvGrpSpPr>
      <p:grpSpPr>
        <a:xfrm>
          <a:off x="0" y="0"/>
          <a:ext cx="0" cy="0"/>
          <a:chOff x="0" y="0"/>
          <a:chExt cx="0" cy="0"/>
        </a:xfrm>
      </p:grpSpPr>
      <p:sp>
        <p:nvSpPr>
          <p:cNvPr id="216" name="Google Shape;216;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7" name="Google Shape;217;p38"/>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9" name="Google Shape;219;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0" name="Google Shape;220;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1" name="Shape 221"/>
        <p:cNvGrpSpPr/>
        <p:nvPr/>
      </p:nvGrpSpPr>
      <p:grpSpPr>
        <a:xfrm>
          <a:off x="0" y="0"/>
          <a:ext cx="0" cy="0"/>
          <a:chOff x="0" y="0"/>
          <a:chExt cx="0" cy="0"/>
        </a:xfrm>
      </p:grpSpPr>
      <p:sp>
        <p:nvSpPr>
          <p:cNvPr id="222" name="Google Shape;222;p39"/>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3" name="Google Shape;223;p39"/>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 name="Google Shape;224;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5" name="Google Shape;225;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6" name="Google Shape;226;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5"/>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7" name="Shape 27"/>
        <p:cNvGrpSpPr/>
        <p:nvPr/>
      </p:nvGrpSpPr>
      <p:grpSpPr>
        <a:xfrm>
          <a:off x="0" y="0"/>
          <a:ext cx="0" cy="0"/>
          <a:chOff x="0" y="0"/>
          <a:chExt cx="0" cy="0"/>
        </a:xfrm>
      </p:grpSpPr>
      <p:sp>
        <p:nvSpPr>
          <p:cNvPr id="28" name="Google Shape;28;p7"/>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6" name="Shape 36"/>
        <p:cNvGrpSpPr/>
        <p:nvPr/>
      </p:nvGrpSpPr>
      <p:grpSpPr>
        <a:xfrm>
          <a:off x="0" y="0"/>
          <a:ext cx="0" cy="0"/>
          <a:chOff x="0" y="0"/>
          <a:chExt cx="0" cy="0"/>
        </a:xfrm>
      </p:grpSpPr>
      <p:sp>
        <p:nvSpPr>
          <p:cNvPr id="37" name="Google Shape;37;p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9"/>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2" name="Shape 42"/>
        <p:cNvGrpSpPr/>
        <p:nvPr/>
      </p:nvGrpSpPr>
      <p:grpSpPr>
        <a:xfrm>
          <a:off x="0" y="0"/>
          <a:ext cx="0" cy="0"/>
          <a:chOff x="0" y="0"/>
          <a:chExt cx="0" cy="0"/>
        </a:xfrm>
      </p:grpSpPr>
      <p:sp>
        <p:nvSpPr>
          <p:cNvPr id="43" name="Google Shape;43;p1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0"/>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10"/>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1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2.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6458040" y="4767120"/>
            <a:ext cx="2057040" cy="273600"/>
          </a:xfrm>
          <a:prstGeom prst="rect">
            <a:avLst/>
          </a:prstGeom>
          <a:noFill/>
          <a:ln>
            <a:noFill/>
          </a:ln>
        </p:spPr>
        <p:txBody>
          <a:bodyPr anchorCtr="0" anchor="ctr" bIns="34200" lIns="68400" spcFirstLastPara="1" rIns="68400" wrap="square" tIns="34200">
            <a:noAutofit/>
          </a:bodyPr>
          <a:lstStyle>
            <a:lvl1pPr indent="0" lvl="0" marL="0" marR="0" rtl="0" algn="r">
              <a:lnSpc>
                <a:spcPct val="100000"/>
              </a:lnSpc>
              <a:spcBef>
                <a:spcPts val="0"/>
              </a:spcBef>
              <a:buNone/>
              <a:defRPr b="0" i="0" sz="900" u="none" cap="none" strike="noStrike">
                <a:solidFill>
                  <a:srgbClr val="8A8993"/>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A8993"/>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A8993"/>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A8993"/>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A8993"/>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A8993"/>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A8993"/>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A8993"/>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A899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7" name="Google Shape;7;p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9" name="Google Shape;79;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1" name="Google Shape;81;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2" name="Google Shape;82;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5" name="Google Shape;155;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6" name="Google Shape;156;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7" name="Google Shape;157;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hyperlink" Target="https://cyberworldcleanupday.fr/welcome/" TargetMode="Externa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institutnr.org/" TargetMode="External"/><Relationship Id="rId4" Type="http://schemas.openxmlformats.org/officeDocument/2006/relationships/hyperlink" Target="http://x6vs3.mjt.lu/lnk/AVIAAA1zJtgAAAABN0IAAAY3ImIAAAAAg6gAAFf0ABP_IwBfYwly6Zi-cBZBTLiP3GXe1H2bTwAT4mM/8/d5-EIVcsMEMMYCdExddNBg/aHR0cHM6Ly93d3cud29ybGRjbGVhbnVwZGF5LmZyLw" TargetMode="External"/><Relationship Id="rId5" Type="http://schemas.openxmlformats.org/officeDocument/2006/relationships/hyperlink" Target="http://x6vs3.mjt.lu/lnk/AVIAAA1zJtgAAAABN0IAAAY3ImIAAAAAg6gAAFf0ABP_IwBfYwly6Zi-cBZBTLiP3GXe1H2bTwAT4mM/8/d5-EIVcsMEMMYCdExddNBg/aHR0cHM6Ly93d3cud29ybGRjbGVhbnVwZGF5LmZyLw" TargetMode="External"/><Relationship Id="rId6" Type="http://schemas.openxmlformats.org/officeDocument/2006/relationships/hyperlink" Target="http://x6vs3.mjt.lu/lnk/AVIAAA1zJtgAAAABN0IAAAY3ImIAAAAAg6gAAFf0ABP_IwBfYwly6Zi-cBZBTLiP3GXe1H2bTwAT4mM/8/d5-EIVcsMEMMYCdExddNBg/aHR0cHM6Ly93d3cud29ybGRjbGVhbnVwZGF5LmZyLw" TargetMode="External"/><Relationship Id="rId7" Type="http://schemas.openxmlformats.org/officeDocument/2006/relationships/image" Target="../media/image18.png"/><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3.png"/><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clubic.com/telecharger-fiche434163-messenger-lite.html" TargetMode="External"/><Relationship Id="rId4" Type="http://schemas.openxmlformats.org/officeDocument/2006/relationships/image" Target="../media/image39.png"/><Relationship Id="rId5"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6.jp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 Id="rId3" Type="http://schemas.openxmlformats.org/officeDocument/2006/relationships/image" Target="../media/image21.jp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3.xml"/><Relationship Id="rId3" Type="http://schemas.openxmlformats.org/officeDocument/2006/relationships/image" Target="../media/image31.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 Id="rId3"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43.png"/><Relationship Id="rId5" Type="http://schemas.openxmlformats.org/officeDocument/2006/relationships/image" Target="../media/image32.png"/><Relationship Id="rId6" Type="http://schemas.openxmlformats.org/officeDocument/2006/relationships/image" Target="../media/image37.png"/><Relationship Id="rId7" Type="http://schemas.openxmlformats.org/officeDocument/2006/relationships/hyperlink" Target="https://cyberworldcleanupday.fr/" TargetMode="External"/><Relationship Id="rId8"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5.xml"/><Relationship Id="rId3" Type="http://schemas.openxmlformats.org/officeDocument/2006/relationships/image" Target="../media/image40.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6.xml"/><Relationship Id="rId3" Type="http://schemas.openxmlformats.org/officeDocument/2006/relationships/image" Target="../media/image40.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7.xml"/><Relationship Id="rId3" Type="http://schemas.openxmlformats.org/officeDocument/2006/relationships/image" Target="../media/image40.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8.xml"/><Relationship Id="rId3" Type="http://schemas.openxmlformats.org/officeDocument/2006/relationships/image" Target="../media/image40.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cyberworldcleanupday.fr/me-former/" TargetMode="External"/><Relationship Id="rId4" Type="http://schemas.openxmlformats.org/officeDocument/2006/relationships/hyperlink" Target="mailto:contact@cyberworldcleanupday.fr" TargetMode="External"/><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8.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0"/>
          <p:cNvSpPr/>
          <p:nvPr/>
        </p:nvSpPr>
        <p:spPr>
          <a:xfrm>
            <a:off x="2385000" y="4391290"/>
            <a:ext cx="4320600" cy="38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hau Philomene One"/>
                <a:ea typeface="Chau Philomene One"/>
                <a:cs typeface="Chau Philomene One"/>
                <a:sym typeface="Chau Philomene One"/>
              </a:rPr>
              <a:t>Cyber World CleanUp Day </a:t>
            </a:r>
            <a:r>
              <a:rPr b="1" i="0" lang="en-US" sz="1400" u="none" cap="none" strike="noStrike">
                <a:solidFill>
                  <a:srgbClr val="F4E04B"/>
                </a:solidFill>
                <a:latin typeface="Chau Philomene One"/>
                <a:ea typeface="Chau Philomene One"/>
                <a:cs typeface="Chau Philomene One"/>
                <a:sym typeface="Chau Philomene One"/>
              </a:rPr>
              <a:t>•</a:t>
            </a:r>
            <a:r>
              <a:rPr b="1" i="0" lang="en-US" sz="1400" u="none" cap="none" strike="noStrike">
                <a:solidFill>
                  <a:schemeClr val="dk1"/>
                </a:solidFill>
                <a:latin typeface="Chau Philomene One"/>
                <a:ea typeface="Chau Philomene One"/>
                <a:cs typeface="Chau Philomene One"/>
                <a:sym typeface="Chau Philomene One"/>
              </a:rPr>
              <a:t> 3</a:t>
            </a:r>
            <a:r>
              <a:rPr b="1" lang="en-US">
                <a:solidFill>
                  <a:schemeClr val="dk1"/>
                </a:solidFill>
                <a:latin typeface="Chau Philomene One"/>
                <a:ea typeface="Chau Philomene One"/>
                <a:cs typeface="Chau Philomene One"/>
                <a:sym typeface="Chau Philomene One"/>
              </a:rPr>
              <a:t>rd edition</a:t>
            </a:r>
            <a:br>
              <a:rPr b="1" i="0" lang="en-US" sz="1400" u="none" cap="none" strike="noStrike">
                <a:solidFill>
                  <a:schemeClr val="dk1"/>
                </a:solidFill>
                <a:latin typeface="Chau Philomene One"/>
                <a:ea typeface="Chau Philomene One"/>
                <a:cs typeface="Chau Philomene One"/>
                <a:sym typeface="Chau Philomene One"/>
              </a:rPr>
            </a:br>
            <a:r>
              <a:rPr lang="en-US" sz="1200" u="sng">
                <a:solidFill>
                  <a:schemeClr val="hlink"/>
                </a:solidFill>
                <a:latin typeface="Chau Philomene One"/>
                <a:ea typeface="Chau Philomene One"/>
                <a:cs typeface="Chau Philomene One"/>
                <a:sym typeface="Chau Philomene One"/>
                <a:hlinkClick r:id="rId3"/>
              </a:rPr>
              <a:t>https://cyberworldcleanupday.fr/welcome/</a:t>
            </a:r>
            <a:r>
              <a:rPr lang="en-US" sz="1200">
                <a:solidFill>
                  <a:srgbClr val="006D90"/>
                </a:solidFill>
                <a:latin typeface="Chau Philomene One"/>
                <a:ea typeface="Chau Philomene One"/>
                <a:cs typeface="Chau Philomene One"/>
                <a:sym typeface="Chau Philomene One"/>
              </a:rPr>
              <a:t> </a:t>
            </a:r>
            <a:r>
              <a:rPr b="1" i="0" lang="en-US" sz="1400" u="none" cap="none" strike="noStrike">
                <a:solidFill>
                  <a:schemeClr val="dk1"/>
                </a:solidFill>
                <a:latin typeface="Chau Philomene One"/>
                <a:ea typeface="Chau Philomene One"/>
                <a:cs typeface="Chau Philomene One"/>
                <a:sym typeface="Chau Philomene One"/>
              </a:rPr>
              <a:t> </a:t>
            </a:r>
            <a:br>
              <a:rPr b="1" i="0" lang="en-US" sz="1200" u="none" cap="none" strike="noStrike">
                <a:solidFill>
                  <a:srgbClr val="006D91"/>
                </a:solidFill>
                <a:latin typeface="Chau Philomene One"/>
                <a:ea typeface="Chau Philomene One"/>
                <a:cs typeface="Chau Philomene One"/>
                <a:sym typeface="Chau Philomene One"/>
              </a:rPr>
            </a:br>
            <a:endParaRPr b="0" i="0" sz="1000" u="none" cap="none" strike="noStrike">
              <a:solidFill>
                <a:schemeClr val="dk1"/>
              </a:solidFill>
              <a:latin typeface="Chau Philomene One"/>
              <a:ea typeface="Chau Philomene One"/>
              <a:cs typeface="Chau Philomene One"/>
              <a:sym typeface="Chau Philomene One"/>
            </a:endParaRPr>
          </a:p>
        </p:txBody>
      </p:sp>
      <p:pic>
        <p:nvPicPr>
          <p:cNvPr descr="Une image contenant texte, signe&#10;&#10;Description générée automatiquement" id="232" name="Google Shape;232;p40"/>
          <p:cNvPicPr preferRelativeResize="0"/>
          <p:nvPr/>
        </p:nvPicPr>
        <p:blipFill rotWithShape="1">
          <a:blip r:embed="rId4">
            <a:alphaModFix/>
          </a:blip>
          <a:srcRect b="0" l="0" r="0" t="0"/>
          <a:stretch/>
        </p:blipFill>
        <p:spPr>
          <a:xfrm>
            <a:off x="1160918" y="1777999"/>
            <a:ext cx="6822162" cy="1413163"/>
          </a:xfrm>
          <a:prstGeom prst="rect">
            <a:avLst/>
          </a:prstGeom>
          <a:noFill/>
          <a:ln>
            <a:noFill/>
          </a:ln>
        </p:spPr>
      </p:pic>
      <p:sp>
        <p:nvSpPr>
          <p:cNvPr id="233" name="Google Shape;233;p40"/>
          <p:cNvSpPr/>
          <p:nvPr/>
        </p:nvSpPr>
        <p:spPr>
          <a:xfrm>
            <a:off x="2438400" y="3384040"/>
            <a:ext cx="4320600" cy="38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lang="en-US" sz="1800">
                <a:solidFill>
                  <a:srgbClr val="006D8D"/>
                </a:solidFill>
                <a:latin typeface="Chau Philomene One"/>
                <a:ea typeface="Chau Philomene One"/>
                <a:cs typeface="Chau Philomene One"/>
                <a:sym typeface="Chau Philomene One"/>
              </a:rPr>
              <a:t>14 - 19 march 2022</a:t>
            </a:r>
            <a:endParaRPr b="0" i="0" sz="1800" u="none" cap="none" strike="noStrike">
              <a:solidFill>
                <a:srgbClr val="006D8D"/>
              </a:solidFill>
              <a:latin typeface="Chau Philomene One"/>
              <a:ea typeface="Chau Philomene One"/>
              <a:cs typeface="Chau Philomene One"/>
              <a:sym typeface="Chau Philomene One"/>
            </a:endParaRPr>
          </a:p>
        </p:txBody>
      </p:sp>
      <p:sp>
        <p:nvSpPr>
          <p:cNvPr id="234" name="Google Shape;234;p40"/>
          <p:cNvSpPr txBox="1"/>
          <p:nvPr/>
        </p:nvSpPr>
        <p:spPr>
          <a:xfrm>
            <a:off x="2776350" y="494600"/>
            <a:ext cx="359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200">
                <a:highlight>
                  <a:srgbClr val="F2CC1E"/>
                </a:highlight>
                <a:latin typeface="Chau Philomene One"/>
                <a:ea typeface="Chau Philomene One"/>
                <a:cs typeface="Chau Philomene One"/>
                <a:sym typeface="Chau Philomene One"/>
              </a:rPr>
              <a:t>YOUR LOGO ou NAME OF YOUR EVENT </a:t>
            </a:r>
            <a:endParaRPr sz="2200">
              <a:highlight>
                <a:srgbClr val="F2CC1E"/>
              </a:highlight>
              <a:latin typeface="Chau Philomene One"/>
              <a:ea typeface="Chau Philomene One"/>
              <a:cs typeface="Chau Philomene One"/>
              <a:sym typeface="Chau Philomene One"/>
            </a:endParaRPr>
          </a:p>
        </p:txBody>
      </p:sp>
      <p:sp>
        <p:nvSpPr>
          <p:cNvPr id="235" name="Google Shape;235;p4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p4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33" name="Google Shape;333;p49"/>
          <p:cNvSpPr/>
          <p:nvPr/>
        </p:nvSpPr>
        <p:spPr>
          <a:xfrm>
            <a:off x="6477000" y="-457200"/>
            <a:ext cx="3240000" cy="3240000"/>
          </a:xfrm>
          <a:prstGeom prst="ellipse">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34" name="Google Shape;334;p49"/>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ANSWER</a:t>
            </a:r>
            <a:endParaRPr sz="2400">
              <a:solidFill>
                <a:srgbClr val="006D9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#2</a:t>
            </a:r>
            <a:endParaRPr i="0" sz="2400" u="none" cap="none" strike="noStrike">
              <a:solidFill>
                <a:srgbClr val="006D91"/>
              </a:solidFill>
              <a:latin typeface="Chau Philomene One"/>
              <a:ea typeface="Chau Philomene One"/>
              <a:cs typeface="Chau Philomene One"/>
              <a:sym typeface="Chau Philomene One"/>
            </a:endParaRPr>
          </a:p>
        </p:txBody>
      </p:sp>
      <p:sp>
        <p:nvSpPr>
          <p:cNvPr id="335" name="Google Shape;335;p49"/>
          <p:cNvSpPr txBox="1"/>
          <p:nvPr>
            <p:ph idx="4294967295" type="body"/>
          </p:nvPr>
        </p:nvSpPr>
        <p:spPr>
          <a:xfrm>
            <a:off x="533400" y="1676400"/>
            <a:ext cx="4038600" cy="2362200"/>
          </a:xfrm>
          <a:prstGeom prst="rect">
            <a:avLst/>
          </a:prstGeom>
        </p:spPr>
        <p:txBody>
          <a:bodyPr anchorCtr="0" anchor="ctr" bIns="0" lIns="0" spcFirstLastPara="1" rIns="0" wrap="square" tIns="0">
            <a:normAutofit fontScale="47500"/>
          </a:bodyPr>
          <a:lstStyle/>
          <a:p>
            <a:pPr indent="0" lvl="0" marL="0" rtl="0" algn="l">
              <a:spcBef>
                <a:spcPts val="0"/>
              </a:spcBef>
              <a:spcAft>
                <a:spcPts val="0"/>
              </a:spcAft>
              <a:buNone/>
            </a:pPr>
            <a:r>
              <a:rPr lang="en-US" sz="9542">
                <a:solidFill>
                  <a:srgbClr val="006D91"/>
                </a:solidFill>
                <a:latin typeface="Chau Philomene One"/>
                <a:ea typeface="Chau Philomene One"/>
                <a:cs typeface="Chau Philomene One"/>
                <a:sym typeface="Chau Philomene One"/>
              </a:rPr>
              <a:t>10</a:t>
            </a:r>
            <a:r>
              <a:rPr b="1" baseline="30000" lang="en-US" sz="9450">
                <a:solidFill>
                  <a:srgbClr val="006D91"/>
                </a:solidFill>
                <a:latin typeface="Chau Philomene One"/>
                <a:ea typeface="Chau Philomene One"/>
                <a:cs typeface="Chau Philomene One"/>
                <a:sym typeface="Chau Philomene One"/>
              </a:rPr>
              <a:t>%</a:t>
            </a:r>
            <a:r>
              <a:rPr lang="en-US" sz="9450">
                <a:solidFill>
                  <a:srgbClr val="006D91"/>
                </a:solidFill>
                <a:latin typeface="Chau Philomene One"/>
                <a:ea typeface="Chau Philomene One"/>
                <a:cs typeface="Chau Philomene One"/>
                <a:sym typeface="Chau Philomene One"/>
              </a:rPr>
              <a:t> </a:t>
            </a:r>
            <a:endParaRPr sz="9450">
              <a:solidFill>
                <a:srgbClr val="006D91"/>
              </a:solidFill>
              <a:latin typeface="Chau Philomene One"/>
              <a:ea typeface="Chau Philomene One"/>
              <a:cs typeface="Chau Philomene One"/>
              <a:sym typeface="Chau Philomene One"/>
            </a:endParaRPr>
          </a:p>
          <a:p>
            <a:pPr indent="0" lvl="0" marL="0" rtl="0" algn="l">
              <a:spcBef>
                <a:spcPts val="600"/>
              </a:spcBef>
              <a:spcAft>
                <a:spcPts val="0"/>
              </a:spcAft>
              <a:buClr>
                <a:schemeClr val="dk1"/>
              </a:buClr>
              <a:buSzPct val="25700"/>
              <a:buFont typeface="Arial"/>
              <a:buNone/>
            </a:pPr>
            <a:r>
              <a:rPr lang="en-US" sz="4280">
                <a:solidFill>
                  <a:srgbClr val="006D91"/>
                </a:solidFill>
                <a:latin typeface="Chau Philomene One"/>
                <a:ea typeface="Chau Philomene One"/>
                <a:cs typeface="Chau Philomene One"/>
                <a:sym typeface="Chau Philomene One"/>
              </a:rPr>
              <a:t>of the world's electricity production is mobilized for digital technology.*</a:t>
            </a:r>
            <a:endParaRPr sz="4280">
              <a:solidFill>
                <a:srgbClr val="006D91"/>
              </a:solidFill>
              <a:latin typeface="Chau Philomene One"/>
              <a:ea typeface="Chau Philomene One"/>
              <a:cs typeface="Chau Philomene One"/>
              <a:sym typeface="Chau Philomene One"/>
            </a:endParaRPr>
          </a:p>
          <a:p>
            <a:pPr indent="0" lvl="0" marL="0" rtl="0" algn="l">
              <a:spcBef>
                <a:spcPts val="600"/>
              </a:spcBef>
              <a:spcAft>
                <a:spcPts val="0"/>
              </a:spcAft>
              <a:buClr>
                <a:schemeClr val="dk1"/>
              </a:buClr>
              <a:buSzPct val="55000"/>
              <a:buFont typeface="Arial"/>
              <a:buNone/>
            </a:pPr>
            <a:r>
              <a:t/>
            </a:r>
            <a:endParaRPr sz="2000">
              <a:solidFill>
                <a:srgbClr val="006D91"/>
              </a:solidFill>
              <a:latin typeface="Chau Philomene One"/>
              <a:ea typeface="Chau Philomene One"/>
              <a:cs typeface="Chau Philomene One"/>
              <a:sym typeface="Chau Philomene One"/>
            </a:endParaRPr>
          </a:p>
          <a:p>
            <a:pPr indent="0" lvl="0" marL="0" rtl="0" algn="l">
              <a:spcBef>
                <a:spcPts val="600"/>
              </a:spcBef>
              <a:spcAft>
                <a:spcPts val="0"/>
              </a:spcAft>
              <a:buClr>
                <a:schemeClr val="dk1"/>
              </a:buClr>
              <a:buSzPct val="37931"/>
              <a:buFont typeface="Arial"/>
              <a:buNone/>
            </a:pPr>
            <a:r>
              <a:rPr lang="en-US" sz="2900">
                <a:solidFill>
                  <a:srgbClr val="006D91"/>
                </a:solidFill>
                <a:latin typeface="Chau Philomene One"/>
                <a:ea typeface="Chau Philomene One"/>
                <a:cs typeface="Chau Philomene One"/>
                <a:sym typeface="Chau Philomene One"/>
              </a:rPr>
              <a:t>*Source : ADEME 2019</a:t>
            </a:r>
            <a:endParaRPr sz="29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600"/>
              </a:spcAft>
              <a:buNone/>
            </a:pPr>
            <a:r>
              <a:t/>
            </a:r>
            <a:endParaRPr sz="4500">
              <a:solidFill>
                <a:srgbClr val="006D91"/>
              </a:solidFill>
              <a:latin typeface="Chau Philomene One"/>
              <a:ea typeface="Chau Philomene One"/>
              <a:cs typeface="Chau Philomene One"/>
              <a:sym typeface="Chau Philomene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50"/>
          <p:cNvSpPr/>
          <p:nvPr/>
        </p:nvSpPr>
        <p:spPr>
          <a:xfrm>
            <a:off x="0" y="0"/>
            <a:ext cx="9144000" cy="5143500"/>
          </a:xfrm>
          <a:prstGeom prst="rect">
            <a:avLst/>
          </a:prstGeom>
          <a:solidFill>
            <a:srgbClr val="006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0"/>
          <p:cNvSpPr txBox="1"/>
          <p:nvPr>
            <p:ph idx="4294967295" type="body"/>
          </p:nvPr>
        </p:nvSpPr>
        <p:spPr>
          <a:xfrm>
            <a:off x="36729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F2F2F2"/>
                </a:solidFill>
                <a:latin typeface="Chau Philomene One"/>
                <a:ea typeface="Chau Philomene One"/>
                <a:cs typeface="Chau Philomene One"/>
                <a:sym typeface="Chau Philomene One"/>
              </a:rPr>
              <a:t>How many digital devices (computers, smartphones, consoles, TV...) are used in the world?</a:t>
            </a:r>
            <a:endParaRPr sz="2600">
              <a:solidFill>
                <a:srgbClr val="F2F2F2"/>
              </a:solidFill>
              <a:latin typeface="Chau Philomene One"/>
              <a:ea typeface="Chau Philomene One"/>
              <a:cs typeface="Chau Philomene One"/>
              <a:sym typeface="Chau Philomene One"/>
            </a:endParaRPr>
          </a:p>
        </p:txBody>
      </p:sp>
      <p:sp>
        <p:nvSpPr>
          <p:cNvPr id="342" name="Google Shape;342;p50"/>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QUESTION </a:t>
            </a:r>
            <a:endParaRPr sz="2400">
              <a:solidFill>
                <a:schemeClr val="lt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#3</a:t>
            </a:r>
            <a:endParaRPr i="0" sz="2400" u="none" cap="none" strike="noStrike">
              <a:solidFill>
                <a:schemeClr val="lt1"/>
              </a:solidFill>
              <a:latin typeface="Chau Philomene One"/>
              <a:ea typeface="Chau Philomene One"/>
              <a:cs typeface="Chau Philomene One"/>
              <a:sym typeface="Chau Philomene One"/>
            </a:endParaRPr>
          </a:p>
        </p:txBody>
      </p:sp>
      <p:sp>
        <p:nvSpPr>
          <p:cNvPr id="343" name="Google Shape;343;p5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44" name="Google Shape;344;p50"/>
          <p:cNvPicPr preferRelativeResize="0"/>
          <p:nvPr/>
        </p:nvPicPr>
        <p:blipFill rotWithShape="1">
          <a:blip r:embed="rId3">
            <a:alphaModFix/>
          </a:blip>
          <a:srcRect b="0" l="0" r="0" t="0"/>
          <a:stretch/>
        </p:blipFill>
        <p:spPr>
          <a:xfrm>
            <a:off x="76200" y="-533400"/>
            <a:ext cx="2651004" cy="3971939"/>
          </a:xfrm>
          <a:prstGeom prst="rect">
            <a:avLst/>
          </a:prstGeom>
          <a:noFill/>
          <a:ln>
            <a:noFill/>
          </a:ln>
        </p:spPr>
      </p:pic>
      <p:sp>
        <p:nvSpPr>
          <p:cNvPr id="345" name="Google Shape;345;p50"/>
          <p:cNvSpPr/>
          <p:nvPr/>
        </p:nvSpPr>
        <p:spPr>
          <a:xfrm>
            <a:off x="6672900" y="3293100"/>
            <a:ext cx="2699700" cy="27267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346" name="Google Shape;346;p50"/>
          <p:cNvPicPr preferRelativeResize="0"/>
          <p:nvPr/>
        </p:nvPicPr>
        <p:blipFill>
          <a:blip r:embed="rId4">
            <a:alphaModFix/>
          </a:blip>
          <a:stretch>
            <a:fillRect/>
          </a:stretch>
        </p:blipFill>
        <p:spPr>
          <a:xfrm>
            <a:off x="7021596" y="3886200"/>
            <a:ext cx="1741404" cy="7460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51"/>
          <p:cNvSpPr txBox="1"/>
          <p:nvPr>
            <p:ph idx="4294967295" type="body"/>
          </p:nvPr>
        </p:nvSpPr>
        <p:spPr>
          <a:xfrm>
            <a:off x="463400" y="803700"/>
            <a:ext cx="41085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006D91"/>
                </a:solidFill>
                <a:latin typeface="Chau Philomene One"/>
                <a:ea typeface="Chau Philomene One"/>
                <a:cs typeface="Chau Philomene One"/>
                <a:sym typeface="Chau Philomene One"/>
              </a:rPr>
              <a:t>34 </a:t>
            </a:r>
            <a:r>
              <a:rPr lang="en-US" sz="4500">
                <a:solidFill>
                  <a:srgbClr val="006D91"/>
                </a:solidFill>
                <a:latin typeface="Chau Philomene One"/>
                <a:ea typeface="Chau Philomene One"/>
                <a:cs typeface="Chau Philomene One"/>
                <a:sym typeface="Chau Philomene One"/>
              </a:rPr>
              <a:t>billions </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006D91"/>
                </a:solidFill>
                <a:latin typeface="Chau Philomene One"/>
                <a:ea typeface="Chau Philomene One"/>
                <a:cs typeface="Chau Philomene One"/>
                <a:sym typeface="Chau Philomene One"/>
              </a:rPr>
              <a:t>of equipment are currently in service in the world</a:t>
            </a:r>
            <a:r>
              <a:rPr lang="en-US" sz="2000">
                <a:solidFill>
                  <a:srgbClr val="006D91"/>
                </a:solidFill>
                <a:latin typeface="Chau Philomene One"/>
                <a:ea typeface="Chau Philomene One"/>
                <a:cs typeface="Chau Philomene One"/>
                <a:sym typeface="Chau Philomene One"/>
              </a:rPr>
              <a:t>!*</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006D91"/>
              </a:solidFill>
              <a:latin typeface="Chau Philomene One"/>
              <a:ea typeface="Chau Philomene One"/>
              <a:cs typeface="Chau Philomene One"/>
              <a:sym typeface="Chau Philomene One"/>
            </a:endParaRPr>
          </a:p>
          <a:p>
            <a:pPr indent="0" lvl="0" marL="0" rtl="0" algn="l">
              <a:spcBef>
                <a:spcPts val="600"/>
              </a:spcBef>
              <a:spcAft>
                <a:spcPts val="600"/>
              </a:spcAft>
              <a:buNone/>
            </a:pPr>
            <a:r>
              <a:rPr lang="en-US" sz="1400">
                <a:solidFill>
                  <a:srgbClr val="006D91"/>
                </a:solidFill>
                <a:latin typeface="Chau Philomene One"/>
                <a:ea typeface="Chau Philomene One"/>
                <a:cs typeface="Chau Philomene One"/>
                <a:sym typeface="Chau Philomene One"/>
              </a:rPr>
              <a:t>*Source : GreenIT Report 2019</a:t>
            </a:r>
            <a:r>
              <a:rPr lang="en-US" sz="1400">
                <a:solidFill>
                  <a:srgbClr val="006D91"/>
                </a:solidFill>
                <a:latin typeface="Chau Philomene One"/>
                <a:ea typeface="Chau Philomene One"/>
                <a:cs typeface="Chau Philomene One"/>
                <a:sym typeface="Chau Philomene One"/>
              </a:rPr>
              <a:t> </a:t>
            </a:r>
            <a:endParaRPr sz="1400">
              <a:solidFill>
                <a:srgbClr val="006D91"/>
              </a:solidFill>
              <a:latin typeface="Chau Philomene One"/>
              <a:ea typeface="Chau Philomene One"/>
              <a:cs typeface="Chau Philomene One"/>
              <a:sym typeface="Chau Philomene One"/>
            </a:endParaRPr>
          </a:p>
        </p:txBody>
      </p:sp>
      <p:sp>
        <p:nvSpPr>
          <p:cNvPr id="352" name="Google Shape;352;p5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51"/>
          <p:cNvSpPr/>
          <p:nvPr/>
        </p:nvSpPr>
        <p:spPr>
          <a:xfrm>
            <a:off x="6477000" y="-457200"/>
            <a:ext cx="3240000" cy="3240000"/>
          </a:xfrm>
          <a:prstGeom prst="ellipse">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54" name="Google Shape;354;p51"/>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ANSWER</a:t>
            </a:r>
            <a:endParaRPr sz="2400">
              <a:solidFill>
                <a:srgbClr val="006D9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#3</a:t>
            </a:r>
            <a:endParaRPr i="0" sz="2400" u="none" cap="none" strike="noStrike">
              <a:solidFill>
                <a:srgbClr val="006D91"/>
              </a:solidFill>
              <a:latin typeface="Chau Philomene One"/>
              <a:ea typeface="Chau Philomene One"/>
              <a:cs typeface="Chau Philomene One"/>
              <a:sym typeface="Chau Philomene One"/>
            </a:endParaRPr>
          </a:p>
        </p:txBody>
      </p:sp>
      <p:sp>
        <p:nvSpPr>
          <p:cNvPr id="355" name="Google Shape;355;p51"/>
          <p:cNvSpPr txBox="1"/>
          <p:nvPr/>
        </p:nvSpPr>
        <p:spPr>
          <a:xfrm>
            <a:off x="4572000" y="3331500"/>
            <a:ext cx="4267200" cy="1024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500"/>
              </a:spcBef>
              <a:spcAft>
                <a:spcPts val="0"/>
              </a:spcAft>
              <a:buNone/>
            </a:pPr>
            <a:r>
              <a:rPr lang="en-US">
                <a:solidFill>
                  <a:srgbClr val="006D91"/>
                </a:solidFill>
                <a:latin typeface="Chau Philomene One"/>
                <a:ea typeface="Chau Philomene One"/>
                <a:cs typeface="Chau Philomene One"/>
                <a:sym typeface="Chau Philomene One"/>
              </a:rPr>
              <a:t>An inhabitant of Western Europe will own on average 9 electronic devices in 2021</a:t>
            </a:r>
            <a:r>
              <a:rPr lang="en-US">
                <a:solidFill>
                  <a:srgbClr val="006D91"/>
                </a:solidFill>
                <a:latin typeface="Chau Philomene One"/>
                <a:ea typeface="Chau Philomene One"/>
                <a:cs typeface="Chau Philomene One"/>
                <a:sym typeface="Chau Philomene One"/>
              </a:rPr>
              <a:t> </a:t>
            </a:r>
            <a:endParaRPr>
              <a:solidFill>
                <a:srgbClr val="006D91"/>
              </a:solidFill>
              <a:latin typeface="Chau Philomene One"/>
              <a:ea typeface="Chau Philomene One"/>
              <a:cs typeface="Chau Philomene One"/>
              <a:sym typeface="Chau Philomene One"/>
            </a:endParaRPr>
          </a:p>
          <a:p>
            <a:pPr indent="0" lvl="0" marL="0" rtl="0" algn="l">
              <a:lnSpc>
                <a:spcPct val="130000"/>
              </a:lnSpc>
              <a:spcBef>
                <a:spcPts val="500"/>
              </a:spcBef>
              <a:spcAft>
                <a:spcPts val="500"/>
              </a:spcAft>
              <a:buNone/>
            </a:pPr>
            <a:r>
              <a:rPr lang="en-US">
                <a:solidFill>
                  <a:srgbClr val="006D91"/>
                </a:solidFill>
                <a:latin typeface="Chau Philomene One"/>
                <a:ea typeface="Chau Philomene One"/>
                <a:cs typeface="Chau Philomene One"/>
                <a:sym typeface="Chau Philomene One"/>
              </a:rPr>
              <a:t>(Source ADEME 2021)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52"/>
          <p:cNvSpPr/>
          <p:nvPr/>
        </p:nvSpPr>
        <p:spPr>
          <a:xfrm>
            <a:off x="0" y="0"/>
            <a:ext cx="9144000" cy="5143500"/>
          </a:xfrm>
          <a:prstGeom prst="rect">
            <a:avLst/>
          </a:prstGeom>
          <a:solidFill>
            <a:srgbClr val="006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2"/>
          <p:cNvSpPr txBox="1"/>
          <p:nvPr>
            <p:ph idx="4294967295" type="body"/>
          </p:nvPr>
        </p:nvSpPr>
        <p:spPr>
          <a:xfrm>
            <a:off x="36729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F2F2F2"/>
                </a:solidFill>
                <a:latin typeface="Chau Philomene One"/>
                <a:ea typeface="Chau Philomene One"/>
                <a:cs typeface="Chau Philomene One"/>
                <a:sym typeface="Chau Philomene One"/>
              </a:rPr>
              <a:t>How many materials make up a 5.5-inch smartphone ?</a:t>
            </a:r>
            <a:endParaRPr i="1" sz="2400">
              <a:solidFill>
                <a:srgbClr val="F2F2F2"/>
              </a:solidFill>
              <a:latin typeface="Chau Philomene One"/>
              <a:ea typeface="Chau Philomene One"/>
              <a:cs typeface="Chau Philomene One"/>
              <a:sym typeface="Chau Philomene One"/>
            </a:endParaRPr>
          </a:p>
        </p:txBody>
      </p:sp>
      <p:sp>
        <p:nvSpPr>
          <p:cNvPr id="362" name="Google Shape;362;p52"/>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QUESTION </a:t>
            </a:r>
            <a:endParaRPr sz="2400">
              <a:solidFill>
                <a:schemeClr val="lt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#4</a:t>
            </a:r>
            <a:endParaRPr i="0" sz="2400" u="none" cap="none" strike="noStrike">
              <a:solidFill>
                <a:schemeClr val="lt1"/>
              </a:solidFill>
              <a:latin typeface="Chau Philomene One"/>
              <a:ea typeface="Chau Philomene One"/>
              <a:cs typeface="Chau Philomene One"/>
              <a:sym typeface="Chau Philomene One"/>
            </a:endParaRPr>
          </a:p>
        </p:txBody>
      </p:sp>
      <p:sp>
        <p:nvSpPr>
          <p:cNvPr id="363" name="Google Shape;363;p5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64" name="Google Shape;364;p52"/>
          <p:cNvPicPr preferRelativeResize="0"/>
          <p:nvPr/>
        </p:nvPicPr>
        <p:blipFill rotWithShape="1">
          <a:blip r:embed="rId3">
            <a:alphaModFix/>
          </a:blip>
          <a:srcRect b="0" l="0" r="0" t="0"/>
          <a:stretch/>
        </p:blipFill>
        <p:spPr>
          <a:xfrm>
            <a:off x="76200" y="-533400"/>
            <a:ext cx="2651004" cy="3971939"/>
          </a:xfrm>
          <a:prstGeom prst="rect">
            <a:avLst/>
          </a:prstGeom>
          <a:noFill/>
          <a:ln>
            <a:noFill/>
          </a:ln>
        </p:spPr>
      </p:pic>
      <p:pic>
        <p:nvPicPr>
          <p:cNvPr id="365" name="Google Shape;365;p52"/>
          <p:cNvPicPr preferRelativeResize="0"/>
          <p:nvPr/>
        </p:nvPicPr>
        <p:blipFill rotWithShape="1">
          <a:blip r:embed="rId4">
            <a:alphaModFix/>
          </a:blip>
          <a:srcRect b="0" l="0" r="0" t="0"/>
          <a:stretch/>
        </p:blipFill>
        <p:spPr>
          <a:xfrm>
            <a:off x="2999424" y="2209800"/>
            <a:ext cx="429576" cy="7413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53"/>
          <p:cNvSpPr txBox="1"/>
          <p:nvPr>
            <p:ph idx="4294967295" type="body"/>
          </p:nvPr>
        </p:nvSpPr>
        <p:spPr>
          <a:xfrm>
            <a:off x="463400" y="803700"/>
            <a:ext cx="4108500" cy="3536100"/>
          </a:xfrm>
          <a:prstGeom prst="rect">
            <a:avLst/>
          </a:prstGeom>
        </p:spPr>
        <p:txBody>
          <a:bodyPr anchorCtr="0" anchor="ctr" bIns="0" lIns="0" spcFirstLastPara="1" rIns="0" wrap="square" tIns="0">
            <a:normAutofit/>
          </a:bodyPr>
          <a:lstStyle/>
          <a:p>
            <a:pPr indent="-355600" lvl="0" marL="457200" rtl="0" algn="l">
              <a:lnSpc>
                <a:spcPct val="100000"/>
              </a:lnSpc>
              <a:spcBef>
                <a:spcPts val="0"/>
              </a:spcBef>
              <a:spcAft>
                <a:spcPts val="0"/>
              </a:spcAft>
              <a:buClr>
                <a:srgbClr val="006D91"/>
              </a:buClr>
              <a:buSzPts val="2000"/>
              <a:buChar char="+"/>
            </a:pPr>
            <a:r>
              <a:rPr lang="en-US" sz="4500">
                <a:solidFill>
                  <a:srgbClr val="006D91"/>
                </a:solidFill>
                <a:latin typeface="Chau Philomene One"/>
                <a:ea typeface="Chau Philomene One"/>
                <a:cs typeface="Chau Philomene One"/>
                <a:sym typeface="Chau Philomene One"/>
              </a:rPr>
              <a:t>70 </a:t>
            </a:r>
            <a:r>
              <a:rPr lang="en-US" sz="4500">
                <a:solidFill>
                  <a:srgbClr val="006D91"/>
                </a:solidFill>
                <a:latin typeface="Chau Philomene One"/>
                <a:ea typeface="Chau Philomene One"/>
                <a:cs typeface="Chau Philomene One"/>
                <a:sym typeface="Chau Philomene One"/>
              </a:rPr>
              <a:t>materials</a:t>
            </a:r>
            <a:endParaRPr sz="2000">
              <a:solidFill>
                <a:srgbClr val="006D91"/>
              </a:solidFill>
              <a:latin typeface="Chau Philomene One"/>
              <a:ea typeface="Chau Philomene One"/>
              <a:cs typeface="Chau Philomene One"/>
              <a:sym typeface="Chau Philomene One"/>
            </a:endParaRPr>
          </a:p>
          <a:p>
            <a:pPr indent="0" lvl="0" marL="457200" rtl="0" algn="l">
              <a:lnSpc>
                <a:spcPct val="100000"/>
              </a:lnSpc>
              <a:spcBef>
                <a:spcPts val="600"/>
              </a:spcBef>
              <a:spcAft>
                <a:spcPts val="0"/>
              </a:spcAft>
              <a:buNone/>
            </a:pPr>
            <a:r>
              <a:rPr lang="en-US" sz="2000">
                <a:solidFill>
                  <a:srgbClr val="006D91"/>
                </a:solidFill>
                <a:latin typeface="Chau Philomene One"/>
                <a:ea typeface="Chau Philomene One"/>
                <a:cs typeface="Chau Philomene One"/>
                <a:sym typeface="Chau Philomene One"/>
              </a:rPr>
              <a:t>to be extracted are necessary for the manufacture</a:t>
            </a:r>
            <a:r>
              <a:rPr lang="en-US" sz="2000">
                <a:solidFill>
                  <a:srgbClr val="006D91"/>
                </a:solidFill>
                <a:latin typeface="Chau Philomene One"/>
                <a:ea typeface="Chau Philomene One"/>
                <a:cs typeface="Chau Philomene One"/>
                <a:sym typeface="Chau Philomene One"/>
              </a:rPr>
              <a:t> !* </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1400">
                <a:solidFill>
                  <a:srgbClr val="006D91"/>
                </a:solidFill>
                <a:latin typeface="Chau Philomene One"/>
                <a:ea typeface="Chau Philomene One"/>
                <a:cs typeface="Chau Philomene One"/>
                <a:sym typeface="Chau Philomene One"/>
              </a:rPr>
              <a:t>And these resources are not infinite! </a:t>
            </a:r>
            <a:endParaRPr sz="14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1400">
                <a:solidFill>
                  <a:srgbClr val="006D91"/>
                </a:solidFill>
                <a:latin typeface="Chau Philomene One"/>
                <a:ea typeface="Chau Philomene One"/>
                <a:cs typeface="Chau Philomene One"/>
                <a:sym typeface="Chau Philomene One"/>
              </a:rPr>
              <a:t>Some are already almost exhausted (Silver, Gold, Lead, Copper ... by 2030) - and extracted in rare earth mines with catastrophic human consequences.</a:t>
            </a:r>
            <a:endParaRPr sz="14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1400">
              <a:solidFill>
                <a:srgbClr val="006D91"/>
              </a:solidFill>
              <a:latin typeface="Chau Philomene One"/>
              <a:ea typeface="Chau Philomene One"/>
              <a:cs typeface="Chau Philomene One"/>
              <a:sym typeface="Chau Philomene One"/>
            </a:endParaRPr>
          </a:p>
          <a:p>
            <a:pPr indent="0" lvl="0" marL="0" rtl="0" algn="l">
              <a:spcBef>
                <a:spcPts val="600"/>
              </a:spcBef>
              <a:spcAft>
                <a:spcPts val="600"/>
              </a:spcAft>
              <a:buNone/>
            </a:pPr>
            <a:r>
              <a:rPr lang="en-US" sz="1400">
                <a:solidFill>
                  <a:srgbClr val="006D91"/>
                </a:solidFill>
                <a:latin typeface="Chau Philomene One"/>
                <a:ea typeface="Chau Philomene One"/>
                <a:cs typeface="Chau Philomene One"/>
                <a:sym typeface="Chau Philomene One"/>
              </a:rPr>
              <a:t>*Source : ADEME 2019</a:t>
            </a:r>
            <a:endParaRPr sz="1400">
              <a:solidFill>
                <a:srgbClr val="006D91"/>
              </a:solidFill>
              <a:latin typeface="Chau Philomene One"/>
              <a:ea typeface="Chau Philomene One"/>
              <a:cs typeface="Chau Philomene One"/>
              <a:sym typeface="Chau Philomene One"/>
            </a:endParaRPr>
          </a:p>
        </p:txBody>
      </p:sp>
      <p:sp>
        <p:nvSpPr>
          <p:cNvPr id="371" name="Google Shape;371;p5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72" name="Google Shape;372;p53"/>
          <p:cNvSpPr/>
          <p:nvPr/>
        </p:nvSpPr>
        <p:spPr>
          <a:xfrm>
            <a:off x="6477000" y="-457200"/>
            <a:ext cx="3240000" cy="3240000"/>
          </a:xfrm>
          <a:prstGeom prst="ellipse">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73" name="Google Shape;373;p53"/>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ANSWER</a:t>
            </a:r>
            <a:endParaRPr sz="2400">
              <a:solidFill>
                <a:srgbClr val="006D9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#4</a:t>
            </a:r>
            <a:endParaRPr i="0" sz="2400" u="none" cap="none" strike="noStrike">
              <a:solidFill>
                <a:srgbClr val="006D91"/>
              </a:solidFill>
              <a:latin typeface="Chau Philomene One"/>
              <a:ea typeface="Chau Philomene One"/>
              <a:cs typeface="Chau Philomene One"/>
              <a:sym typeface="Chau Philomene One"/>
            </a:endParaRPr>
          </a:p>
        </p:txBody>
      </p:sp>
      <p:pic>
        <p:nvPicPr>
          <p:cNvPr id="374" name="Google Shape;374;p53"/>
          <p:cNvPicPr preferRelativeResize="0"/>
          <p:nvPr/>
        </p:nvPicPr>
        <p:blipFill rotWithShape="1">
          <a:blip r:embed="rId3">
            <a:alphaModFix/>
          </a:blip>
          <a:srcRect b="0" l="0" r="0" t="0"/>
          <a:stretch/>
        </p:blipFill>
        <p:spPr>
          <a:xfrm>
            <a:off x="5055462" y="2743200"/>
            <a:ext cx="964338"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81" name="Google Shape;381;p54"/>
          <p:cNvSpPr/>
          <p:nvPr/>
        </p:nvSpPr>
        <p:spPr>
          <a:xfrm>
            <a:off x="2732130" y="2324100"/>
            <a:ext cx="1684500" cy="744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lang="en-US" sz="1200">
                <a:solidFill>
                  <a:srgbClr val="FFFFFF"/>
                </a:solidFill>
                <a:latin typeface="Chau Philomene One"/>
                <a:ea typeface="Chau Philomene One"/>
                <a:cs typeface="Chau Philomene One"/>
                <a:sym typeface="Chau Philomene One"/>
              </a:rPr>
              <a:t>of the carbon impact of the mobile phone is linked to its manufacture</a:t>
            </a:r>
            <a:endParaRPr sz="1200">
              <a:solidFill>
                <a:srgbClr val="FFFFFF"/>
              </a:solidFill>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br>
              <a:rPr lang="en-US" sz="1200">
                <a:latin typeface="Chau Philomene One"/>
                <a:ea typeface="Chau Philomene One"/>
                <a:cs typeface="Chau Philomene One"/>
                <a:sym typeface="Chau Philomene One"/>
              </a:rPr>
            </a:br>
            <a:endParaRPr sz="9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9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700"/>
              <a:buFont typeface="Arial"/>
              <a:buNone/>
            </a:pPr>
            <a:r>
              <a:rPr lang="en-US" sz="900">
                <a:solidFill>
                  <a:srgbClr val="F4E04B"/>
                </a:solidFill>
              </a:rPr>
              <a:t>It takes at least 5 years of use for the environmental impact of the smartphone to be equivalent to that of its manufacture.</a:t>
            </a:r>
            <a:endParaRPr i="0" sz="900" u="none" cap="none" strike="noStrike">
              <a:solidFill>
                <a:srgbClr val="000000"/>
              </a:solidFill>
            </a:endParaRPr>
          </a:p>
          <a:p>
            <a:pPr indent="0" lvl="0" marL="0" marR="0" rtl="0" algn="l">
              <a:lnSpc>
                <a:spcPct val="90000"/>
              </a:lnSpc>
              <a:spcBef>
                <a:spcPts val="0"/>
              </a:spcBef>
              <a:spcAft>
                <a:spcPts val="0"/>
              </a:spcAft>
              <a:buClr>
                <a:srgbClr val="000000"/>
              </a:buClr>
              <a:buSzPts val="700"/>
              <a:buFont typeface="Arial"/>
              <a:buNone/>
            </a:pPr>
            <a:r>
              <a:t/>
            </a:r>
            <a:endParaRPr i="0" sz="800" u="none" cap="none" strike="noStrike">
              <a:solidFill>
                <a:srgbClr val="000000"/>
              </a:solidFill>
            </a:endParaRPr>
          </a:p>
          <a:p>
            <a:pPr indent="0" lvl="0" marL="0" marR="0" rtl="0" algn="l">
              <a:lnSpc>
                <a:spcPct val="9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382" name="Google Shape;382;p54"/>
          <p:cNvSpPr/>
          <p:nvPr/>
        </p:nvSpPr>
        <p:spPr>
          <a:xfrm>
            <a:off x="2743200" y="1714500"/>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FFFFFF"/>
                </a:solidFill>
                <a:latin typeface="Chau Philomene One"/>
                <a:ea typeface="Chau Philomene One"/>
                <a:cs typeface="Chau Philomene One"/>
                <a:sym typeface="Chau Philomene One"/>
              </a:rPr>
              <a:t>90</a:t>
            </a:r>
            <a:r>
              <a:rPr b="1" baseline="30000" i="0" lang="en-US" sz="3400" u="none" cap="none" strike="noStrike">
                <a:solidFill>
                  <a:srgbClr val="FFFFFF"/>
                </a:solidFill>
                <a:latin typeface="Chau Philomene One"/>
                <a:ea typeface="Chau Philomene One"/>
                <a:cs typeface="Chau Philomene One"/>
                <a:sym typeface="Chau Philomene One"/>
              </a:rPr>
              <a:t>%</a:t>
            </a:r>
            <a:endParaRPr i="0" sz="3400" u="none" cap="none" strike="noStrike">
              <a:solidFill>
                <a:srgbClr val="000000"/>
              </a:solidFill>
              <a:latin typeface="Chau Philomene One"/>
              <a:ea typeface="Chau Philomene One"/>
              <a:cs typeface="Chau Philomene One"/>
              <a:sym typeface="Chau Philomene One"/>
            </a:endParaRPr>
          </a:p>
        </p:txBody>
      </p:sp>
      <p:sp>
        <p:nvSpPr>
          <p:cNvPr id="383" name="Google Shape;383;p54"/>
          <p:cNvSpPr/>
          <p:nvPr/>
        </p:nvSpPr>
        <p:spPr>
          <a:xfrm>
            <a:off x="2732130" y="4533900"/>
            <a:ext cx="15165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The Shift Project</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384" name="Google Shape;384;p54"/>
          <p:cNvSpPr/>
          <p:nvPr/>
        </p:nvSpPr>
        <p:spPr>
          <a:xfrm>
            <a:off x="406620" y="2324100"/>
            <a:ext cx="1752900" cy="564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lang="en-US" sz="1200">
                <a:solidFill>
                  <a:srgbClr val="FFFFFF"/>
                </a:solidFill>
                <a:latin typeface="Chau Philomene One"/>
                <a:ea typeface="Chau Philomene One"/>
                <a:cs typeface="Chau Philomene One"/>
                <a:sym typeface="Chau Philomene One"/>
              </a:rPr>
              <a:t>of CO2 emissions emissions in 2019 are digital technology related. </a:t>
            </a:r>
            <a:endParaRPr i="0" sz="12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700"/>
              <a:buFont typeface="Arial"/>
              <a:buNone/>
            </a:pPr>
            <a:r>
              <a:rPr lang="en-US" sz="900">
                <a:solidFill>
                  <a:srgbClr val="F4E04B"/>
                </a:solidFill>
              </a:rPr>
              <a:t>This figure could rise to 8% by 2025.</a:t>
            </a:r>
            <a:endParaRPr i="0" sz="9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385" name="Google Shape;385;p54"/>
          <p:cNvSpPr/>
          <p:nvPr/>
        </p:nvSpPr>
        <p:spPr>
          <a:xfrm>
            <a:off x="457200" y="1714500"/>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FFFFFF"/>
                </a:solidFill>
                <a:latin typeface="Chau Philomene One"/>
                <a:ea typeface="Chau Philomene One"/>
                <a:cs typeface="Chau Philomene One"/>
                <a:sym typeface="Chau Philomene One"/>
              </a:rPr>
              <a:t>4</a:t>
            </a:r>
            <a:r>
              <a:rPr b="1" baseline="30000" i="0" lang="en-US" sz="3400" u="none" cap="none" strike="noStrike">
                <a:solidFill>
                  <a:srgbClr val="FFFFFF"/>
                </a:solidFill>
                <a:latin typeface="Chau Philomene One"/>
                <a:ea typeface="Chau Philomene One"/>
                <a:cs typeface="Chau Philomene One"/>
                <a:sym typeface="Chau Philomene One"/>
              </a:rPr>
              <a:t>%</a:t>
            </a:r>
            <a:endParaRPr i="0" sz="34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386" name="Google Shape;386;p54"/>
          <p:cNvSpPr/>
          <p:nvPr/>
        </p:nvSpPr>
        <p:spPr>
          <a:xfrm>
            <a:off x="416610" y="4533900"/>
            <a:ext cx="16449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The Shift Project</a:t>
            </a:r>
            <a:endParaRPr sz="600"/>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 Ademe Study - nov 2019</a:t>
            </a:r>
            <a:endParaRPr b="0" i="0" sz="600" u="none" cap="none" strike="noStrike">
              <a:solidFill>
                <a:srgbClr val="000000"/>
              </a:solidFill>
              <a:latin typeface="Arial"/>
              <a:ea typeface="Arial"/>
              <a:cs typeface="Arial"/>
              <a:sym typeface="Arial"/>
            </a:endParaRPr>
          </a:p>
        </p:txBody>
      </p:sp>
      <p:sp>
        <p:nvSpPr>
          <p:cNvPr id="387" name="Google Shape;387;p54"/>
          <p:cNvSpPr/>
          <p:nvPr/>
        </p:nvSpPr>
        <p:spPr>
          <a:xfrm>
            <a:off x="4969620" y="2324100"/>
            <a:ext cx="1874100" cy="945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lang="en-US" sz="1200">
                <a:solidFill>
                  <a:srgbClr val="FFFFFF"/>
                </a:solidFill>
                <a:latin typeface="Chau Philomene One"/>
                <a:ea typeface="Chau Philomene One"/>
                <a:cs typeface="Chau Philomene One"/>
                <a:sym typeface="Chau Philomene One"/>
              </a:rPr>
              <a:t>of WEEE (Waste Electrical and Electronic Equipment) is documented as having been collected and recycled through appropriate channels.</a:t>
            </a:r>
            <a:endParaRPr i="0" sz="1200" u="none" cap="none" strike="noStrike">
              <a:solidFill>
                <a:srgbClr val="FFFFFF"/>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600">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900"/>
              <a:buFont typeface="Arial"/>
              <a:buNone/>
            </a:pPr>
            <a:r>
              <a:t/>
            </a:r>
            <a:endParaRPr i="0" sz="600" u="none" cap="none" strike="noStrike">
              <a:solidFill>
                <a:srgbClr val="000000"/>
              </a:solidFill>
            </a:endParaRPr>
          </a:p>
          <a:p>
            <a:pPr indent="0" lvl="0" marL="0" marR="0" rtl="0" algn="l">
              <a:lnSpc>
                <a:spcPct val="100000"/>
              </a:lnSpc>
              <a:spcBef>
                <a:spcPts val="0"/>
              </a:spcBef>
              <a:spcAft>
                <a:spcPts val="0"/>
              </a:spcAft>
              <a:buClr>
                <a:schemeClr val="dk1"/>
              </a:buClr>
              <a:buSzPts val="1100"/>
              <a:buFont typeface="Arial"/>
              <a:buNone/>
            </a:pPr>
            <a:r>
              <a:rPr lang="en-US" sz="900">
                <a:solidFill>
                  <a:srgbClr val="F4E04B"/>
                </a:solidFill>
              </a:rPr>
              <a:t>Interpol estimates that 70% of European WEEE is diverted for illegal trafficking</a:t>
            </a:r>
            <a:endParaRPr sz="900">
              <a:solidFill>
                <a:srgbClr val="F4E04B"/>
              </a:solidFill>
            </a:endParaRPr>
          </a:p>
          <a:p>
            <a:pPr indent="0" lvl="0" marL="0" marR="0" rtl="0" algn="l">
              <a:lnSpc>
                <a:spcPct val="10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388" name="Google Shape;388;p54"/>
          <p:cNvSpPr/>
          <p:nvPr/>
        </p:nvSpPr>
        <p:spPr>
          <a:xfrm>
            <a:off x="4969620" y="1723031"/>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FFFFFF"/>
                </a:solidFill>
                <a:latin typeface="Chau Philomene One"/>
                <a:ea typeface="Chau Philomene One"/>
                <a:cs typeface="Chau Philomene One"/>
                <a:sym typeface="Chau Philomene One"/>
              </a:rPr>
              <a:t>20</a:t>
            </a:r>
            <a:r>
              <a:rPr b="1" baseline="30000" i="0" lang="en-US" sz="3400" u="none" cap="none" strike="noStrike">
                <a:solidFill>
                  <a:srgbClr val="FFFFFF"/>
                </a:solidFill>
                <a:latin typeface="Chau Philomene One"/>
                <a:ea typeface="Chau Philomene One"/>
                <a:cs typeface="Chau Philomene One"/>
                <a:sym typeface="Chau Philomene One"/>
              </a:rPr>
              <a:t>%</a:t>
            </a:r>
            <a:endParaRPr i="0" sz="34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389" name="Google Shape;389;p54"/>
          <p:cNvSpPr/>
          <p:nvPr/>
        </p:nvSpPr>
        <p:spPr>
          <a:xfrm>
            <a:off x="4979610" y="4533900"/>
            <a:ext cx="16449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Université ONU - 2016</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Science et Avenir - juin 2015</a:t>
            </a:r>
            <a:endParaRPr b="0" i="0" sz="600" u="none" cap="none" strike="noStrike">
              <a:solidFill>
                <a:srgbClr val="000000"/>
              </a:solidFill>
              <a:latin typeface="Arial"/>
              <a:ea typeface="Arial"/>
              <a:cs typeface="Arial"/>
              <a:sym typeface="Arial"/>
            </a:endParaRPr>
          </a:p>
        </p:txBody>
      </p:sp>
      <p:sp>
        <p:nvSpPr>
          <p:cNvPr id="390" name="Google Shape;390;p54"/>
          <p:cNvSpPr/>
          <p:nvPr/>
        </p:nvSpPr>
        <p:spPr>
          <a:xfrm>
            <a:off x="7183620" y="2324100"/>
            <a:ext cx="1752900" cy="7932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lang="en-US" sz="1200">
                <a:solidFill>
                  <a:srgbClr val="FFFFFF"/>
                </a:solidFill>
                <a:latin typeface="Chau Philomene One"/>
                <a:ea typeface="Chau Philomene One"/>
                <a:cs typeface="Chau Philomene One"/>
                <a:sym typeface="Chau Philomene One"/>
              </a:rPr>
              <a:t>the recycling technology is not yet perfected: less than 1% of the metals in digital technology are actually recycled.</a:t>
            </a:r>
            <a:endParaRPr i="0" sz="1200" u="none" cap="none" strike="noStrike">
              <a:solidFill>
                <a:srgbClr val="FFFFFF"/>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rPr lang="en-US" sz="900">
                <a:solidFill>
                  <a:srgbClr val="F4E04B"/>
                </a:solidFill>
              </a:rPr>
              <a:t>95% of rare earths are produced in China.</a:t>
            </a:r>
            <a:endParaRPr i="0" sz="9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391" name="Google Shape;391;p54"/>
          <p:cNvSpPr/>
          <p:nvPr/>
        </p:nvSpPr>
        <p:spPr>
          <a:xfrm>
            <a:off x="7183620" y="1714500"/>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FFFFFF"/>
                </a:solidFill>
                <a:latin typeface="Chau Philomene One"/>
                <a:ea typeface="Chau Philomene One"/>
                <a:cs typeface="Chau Philomene One"/>
                <a:sym typeface="Chau Philomene One"/>
              </a:rPr>
              <a:t>1</a:t>
            </a:r>
            <a:r>
              <a:rPr b="1" baseline="30000" i="0" lang="en-US" sz="3400" u="none" cap="none" strike="noStrike">
                <a:solidFill>
                  <a:srgbClr val="FFFFFF"/>
                </a:solidFill>
                <a:latin typeface="Chau Philomene One"/>
                <a:ea typeface="Chau Philomene One"/>
                <a:cs typeface="Chau Philomene One"/>
                <a:sym typeface="Chau Philomene One"/>
              </a:rPr>
              <a:t>%</a:t>
            </a:r>
            <a:endParaRPr i="0" sz="34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392" name="Google Shape;392;p54"/>
          <p:cNvSpPr/>
          <p:nvPr/>
        </p:nvSpPr>
        <p:spPr>
          <a:xfrm>
            <a:off x="7193610" y="4533900"/>
            <a:ext cx="16449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 La guerre des métaux rares » Guillaume Pitron - 2018</a:t>
            </a:r>
            <a:endParaRPr b="0" i="0" sz="600" u="none" cap="none" strike="noStrike">
              <a:solidFill>
                <a:srgbClr val="000000"/>
              </a:solidFill>
              <a:latin typeface="Arial"/>
              <a:ea typeface="Arial"/>
              <a:cs typeface="Arial"/>
              <a:sym typeface="Arial"/>
            </a:endParaRPr>
          </a:p>
        </p:txBody>
      </p:sp>
      <p:sp>
        <p:nvSpPr>
          <p:cNvPr id="393" name="Google Shape;393;p54"/>
          <p:cNvSpPr/>
          <p:nvPr/>
        </p:nvSpPr>
        <p:spPr>
          <a:xfrm>
            <a:off x="932790" y="492656"/>
            <a:ext cx="6805500" cy="674700"/>
          </a:xfrm>
          <a:prstGeom prst="rect">
            <a:avLst/>
          </a:prstGeom>
          <a:noFill/>
          <a:ln>
            <a:noFill/>
          </a:ln>
        </p:spPr>
        <p:txBody>
          <a:bodyPr anchorCtr="0" anchor="ctr" bIns="33750" lIns="67500" spcFirstLastPara="1" rIns="67500" wrap="square" tIns="33750">
            <a:no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I</a:t>
            </a:r>
            <a:r>
              <a:rPr b="0" i="0" lang="en-US" sz="2400" u="none" cap="none" strike="noStrike">
                <a:solidFill>
                  <a:srgbClr val="F4E04B"/>
                </a:solidFill>
                <a:latin typeface="Chau Philomene One"/>
                <a:ea typeface="Chau Philomene One"/>
                <a:cs typeface="Chau Philomene One"/>
                <a:sym typeface="Chau Philomene One"/>
              </a:rPr>
              <a:t> </a:t>
            </a:r>
            <a:r>
              <a:rPr lang="en-US" sz="2400">
                <a:solidFill>
                  <a:srgbClr val="F4E04B"/>
                </a:solidFill>
                <a:latin typeface="Chau Philomene One"/>
                <a:ea typeface="Chau Philomene One"/>
                <a:cs typeface="Chau Philomene One"/>
                <a:sym typeface="Chau Philomene One"/>
              </a:rPr>
              <a:t>The environmental impact of digital technology</a:t>
            </a:r>
            <a:endParaRPr sz="2400">
              <a:solidFill>
                <a:srgbClr val="F4E04B"/>
              </a:solidFill>
              <a:latin typeface="Chau Philomene One"/>
              <a:ea typeface="Chau Philomene One"/>
              <a:cs typeface="Chau Philomene One"/>
              <a:sym typeface="Chau Philomene One"/>
            </a:endParaRPr>
          </a:p>
        </p:txBody>
      </p:sp>
      <p:pic>
        <p:nvPicPr>
          <p:cNvPr descr="Une image contenant texte&#10;&#10;Description générée automatiquement" id="394" name="Google Shape;394;p54"/>
          <p:cNvPicPr preferRelativeResize="0"/>
          <p:nvPr/>
        </p:nvPicPr>
        <p:blipFill rotWithShape="1">
          <a:blip r:embed="rId3">
            <a:alphaModFix/>
          </a:blip>
          <a:srcRect b="0" l="0" r="0" t="0"/>
          <a:stretch/>
        </p:blipFill>
        <p:spPr>
          <a:xfrm>
            <a:off x="8382000" y="76200"/>
            <a:ext cx="640440" cy="897210"/>
          </a:xfrm>
          <a:prstGeom prst="rect">
            <a:avLst/>
          </a:prstGeom>
          <a:noFill/>
          <a:ln>
            <a:noFill/>
          </a:ln>
        </p:spPr>
      </p:pic>
      <p:sp>
        <p:nvSpPr>
          <p:cNvPr id="395" name="Google Shape;395;p5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5"/>
          <p:cNvSpPr/>
          <p:nvPr/>
        </p:nvSpPr>
        <p:spPr>
          <a:xfrm>
            <a:off x="3570330" y="2331000"/>
            <a:ext cx="1763700" cy="744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1200">
                <a:solidFill>
                  <a:srgbClr val="006D90"/>
                </a:solidFill>
                <a:latin typeface="Chau Philomene One"/>
                <a:ea typeface="Chau Philomene One"/>
                <a:cs typeface="Chau Philomene One"/>
                <a:sym typeface="Chau Philomene One"/>
              </a:rPr>
              <a:t>of the world's electricity is consumed by the internet alone.</a:t>
            </a:r>
            <a:endParaRPr b="1" sz="12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solidFill>
                <a:srgbClr val="006D91"/>
              </a:solidFill>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solidFill>
                <a:srgbClr val="006D91"/>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rPr lang="en-US" sz="900">
                <a:solidFill>
                  <a:schemeClr val="dk1"/>
                </a:solidFill>
              </a:rPr>
              <a:t>If the Internet were a country it would be the world's 3rd largest consumer of electricity after China and the USA.</a:t>
            </a:r>
            <a:endParaRPr i="0" sz="900" u="none" cap="none" strike="noStrike">
              <a:solidFill>
                <a:srgbClr val="006D91"/>
              </a:solidFill>
            </a:endParaRPr>
          </a:p>
          <a:p>
            <a:pPr indent="0" lvl="0" marL="0" marR="0" rtl="0" algn="l">
              <a:lnSpc>
                <a:spcPct val="90000"/>
              </a:lnSpc>
              <a:spcBef>
                <a:spcPts val="0"/>
              </a:spcBef>
              <a:spcAft>
                <a:spcPts val="0"/>
              </a:spcAft>
              <a:buClr>
                <a:srgbClr val="000000"/>
              </a:buClr>
              <a:buSzPts val="700"/>
              <a:buFont typeface="Arial"/>
              <a:buNone/>
            </a:pPr>
            <a:r>
              <a:t/>
            </a:r>
            <a:endParaRPr i="0" sz="800" u="none" cap="none" strike="noStrike">
              <a:solidFill>
                <a:srgbClr val="006D91"/>
              </a:solidFill>
            </a:endParaRPr>
          </a:p>
          <a:p>
            <a:pPr indent="0" lvl="0" marL="0" marR="0" rtl="0" algn="l">
              <a:lnSpc>
                <a:spcPct val="90000"/>
              </a:lnSpc>
              <a:spcBef>
                <a:spcPts val="0"/>
              </a:spcBef>
              <a:spcAft>
                <a:spcPts val="0"/>
              </a:spcAft>
              <a:buClr>
                <a:srgbClr val="000000"/>
              </a:buClr>
              <a:buSzPts val="700"/>
              <a:buFont typeface="Arial"/>
              <a:buNone/>
            </a:pPr>
            <a:r>
              <a:t/>
            </a:r>
            <a:endParaRPr b="0" i="0" sz="700" u="none" cap="none" strike="noStrike">
              <a:solidFill>
                <a:srgbClr val="006D91"/>
              </a:solidFill>
              <a:latin typeface="Arial"/>
              <a:ea typeface="Arial"/>
              <a:cs typeface="Arial"/>
              <a:sym typeface="Arial"/>
            </a:endParaRPr>
          </a:p>
        </p:txBody>
      </p:sp>
      <p:sp>
        <p:nvSpPr>
          <p:cNvPr id="402" name="Google Shape;402;p55"/>
          <p:cNvSpPr/>
          <p:nvPr/>
        </p:nvSpPr>
        <p:spPr>
          <a:xfrm>
            <a:off x="3581400" y="1676400"/>
            <a:ext cx="20574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006D90"/>
                </a:solidFill>
                <a:latin typeface="Chau Philomene One"/>
                <a:ea typeface="Chau Philomene One"/>
                <a:cs typeface="Chau Philomene One"/>
                <a:sym typeface="Chau Philomene One"/>
              </a:rPr>
              <a:t>7 to 10</a:t>
            </a:r>
            <a:r>
              <a:rPr b="1" baseline="30000" lang="en-US" sz="4500">
                <a:solidFill>
                  <a:srgbClr val="006D90"/>
                </a:solidFill>
                <a:latin typeface="Chau Philomene One"/>
                <a:ea typeface="Chau Philomene One"/>
                <a:cs typeface="Chau Philomene One"/>
                <a:sym typeface="Chau Philomene One"/>
              </a:rPr>
              <a:t>%</a:t>
            </a:r>
            <a:endParaRPr i="0" sz="4500" u="none" cap="none" strike="noStrike">
              <a:solidFill>
                <a:srgbClr val="006D91"/>
              </a:solidFill>
              <a:latin typeface="Chau Philomene One"/>
              <a:ea typeface="Chau Philomene One"/>
              <a:cs typeface="Chau Philomene One"/>
              <a:sym typeface="Chau Philomene One"/>
            </a:endParaRPr>
          </a:p>
        </p:txBody>
      </p:sp>
      <p:sp>
        <p:nvSpPr>
          <p:cNvPr id="403" name="Google Shape;403;p55"/>
          <p:cNvSpPr/>
          <p:nvPr/>
        </p:nvSpPr>
        <p:spPr>
          <a:xfrm>
            <a:off x="3570330" y="4419600"/>
            <a:ext cx="19161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Rapport Clicking Clean Greenpeace 2017</a:t>
            </a:r>
            <a:endParaRPr i="1" sz="600">
              <a:solidFill>
                <a:srgbClr val="006D91"/>
              </a:solidFil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6D91"/>
              </a:solidFill>
              <a:latin typeface="Arial"/>
              <a:ea typeface="Arial"/>
              <a:cs typeface="Arial"/>
              <a:sym typeface="Arial"/>
            </a:endParaRPr>
          </a:p>
        </p:txBody>
      </p:sp>
      <p:sp>
        <p:nvSpPr>
          <p:cNvPr id="404" name="Google Shape;404;p55"/>
          <p:cNvSpPr/>
          <p:nvPr/>
        </p:nvSpPr>
        <p:spPr>
          <a:xfrm>
            <a:off x="609300" y="2331000"/>
            <a:ext cx="1752900" cy="564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1200">
                <a:solidFill>
                  <a:srgbClr val="006D91"/>
                </a:solidFill>
                <a:latin typeface="Chau Philomene One"/>
                <a:ea typeface="Chau Philomene One"/>
                <a:cs typeface="Chau Philomene One"/>
                <a:sym typeface="Chau Philomene One"/>
              </a:rPr>
              <a:t>of French people want to moderate their digital use</a:t>
            </a:r>
            <a:endParaRPr b="1" i="0" sz="12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0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solidFill>
                <a:srgbClr val="006D9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900">
                <a:solidFill>
                  <a:schemeClr val="dk1"/>
                </a:solidFill>
              </a:rPr>
              <a:t>The primary use of digital technology is now on the mobile. In France, we use our mobile phone for more than 50 hours a month. 90% of this time is spent consulting the Internet.</a:t>
            </a:r>
            <a:endParaRPr i="0" sz="900" u="none" cap="none" strike="noStrike">
              <a:solidFill>
                <a:srgbClr val="006D91"/>
              </a:solidFil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6D91"/>
              </a:solidFill>
              <a:latin typeface="Arial"/>
              <a:ea typeface="Arial"/>
              <a:cs typeface="Arial"/>
              <a:sym typeface="Arial"/>
            </a:endParaRPr>
          </a:p>
        </p:txBody>
      </p:sp>
      <p:sp>
        <p:nvSpPr>
          <p:cNvPr id="405" name="Google Shape;405;p55"/>
          <p:cNvSpPr/>
          <p:nvPr/>
        </p:nvSpPr>
        <p:spPr>
          <a:xfrm>
            <a:off x="659880" y="1676400"/>
            <a:ext cx="13515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006D91"/>
                </a:solidFill>
                <a:latin typeface="Chau Philomene One"/>
                <a:ea typeface="Chau Philomene One"/>
                <a:cs typeface="Chau Philomene One"/>
                <a:sym typeface="Chau Philomene One"/>
              </a:rPr>
              <a:t>69</a:t>
            </a:r>
            <a:r>
              <a:rPr b="1" baseline="30000" lang="en-US" sz="4500">
                <a:solidFill>
                  <a:srgbClr val="006D91"/>
                </a:solidFill>
                <a:latin typeface="Chau Philomene One"/>
                <a:ea typeface="Chau Philomene One"/>
                <a:cs typeface="Chau Philomene One"/>
                <a:sym typeface="Chau Philomene One"/>
              </a:rPr>
              <a:t>%</a:t>
            </a:r>
            <a:endParaRPr b="0" i="0" sz="3400" u="none" cap="none" strike="noStrike">
              <a:solidFill>
                <a:srgbClr val="006D91"/>
              </a:solidFill>
              <a:latin typeface="Arial"/>
              <a:ea typeface="Arial"/>
              <a:cs typeface="Arial"/>
              <a:sym typeface="Arial"/>
            </a:endParaRPr>
          </a:p>
        </p:txBody>
      </p:sp>
      <p:sp>
        <p:nvSpPr>
          <p:cNvPr id="406" name="Google Shape;406;p55"/>
          <p:cNvSpPr/>
          <p:nvPr/>
        </p:nvSpPr>
        <p:spPr>
          <a:xfrm>
            <a:off x="619290" y="4419600"/>
            <a:ext cx="16449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Baromètre du numérique 2019 - ARCEP</a:t>
            </a:r>
            <a:endParaRPr i="1" sz="600">
              <a:solidFill>
                <a:srgbClr val="006D91"/>
              </a:solidFill>
            </a:endParaRPr>
          </a:p>
        </p:txBody>
      </p:sp>
      <p:sp>
        <p:nvSpPr>
          <p:cNvPr id="407" name="Google Shape;407;p55"/>
          <p:cNvSpPr/>
          <p:nvPr/>
        </p:nvSpPr>
        <p:spPr>
          <a:xfrm>
            <a:off x="6781800" y="2331000"/>
            <a:ext cx="1874100" cy="945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SzPts val="1100"/>
              <a:buFont typeface="Arial"/>
              <a:buNone/>
            </a:pPr>
            <a:r>
              <a:rPr b="1" lang="en-US" sz="1200">
                <a:solidFill>
                  <a:srgbClr val="006D90"/>
                </a:solidFill>
                <a:latin typeface="Chau Philomene One"/>
                <a:ea typeface="Chau Philomene One"/>
                <a:cs typeface="Chau Philomene One"/>
                <a:sym typeface="Chau Philomene One"/>
              </a:rPr>
              <a:t>more energy is needed to produce 1 gram of smartphone than 1 gram of car.</a:t>
            </a:r>
            <a:endParaRPr b="1" sz="9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rPr lang="en-US" sz="900">
                <a:solidFill>
                  <a:schemeClr val="dk1"/>
                </a:solidFill>
              </a:rPr>
              <a:t>The 34 billion smartphones, computers, games consoles and TVs on the planet are central to the environmental impact.</a:t>
            </a:r>
            <a:endParaRPr i="0" sz="900" u="none" cap="none" strike="noStrike">
              <a:solidFill>
                <a:srgbClr val="006D91"/>
              </a:solidFill>
            </a:endParaRPr>
          </a:p>
          <a:p>
            <a:pPr indent="0" lvl="0" marL="0" marR="0" rtl="0" algn="l">
              <a:lnSpc>
                <a:spcPct val="100000"/>
              </a:lnSpc>
              <a:spcBef>
                <a:spcPts val="0"/>
              </a:spcBef>
              <a:spcAft>
                <a:spcPts val="0"/>
              </a:spcAft>
              <a:buClr>
                <a:srgbClr val="000000"/>
              </a:buClr>
              <a:buSzPts val="7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p:txBody>
      </p:sp>
      <p:sp>
        <p:nvSpPr>
          <p:cNvPr id="408" name="Google Shape;408;p55"/>
          <p:cNvSpPr/>
          <p:nvPr/>
        </p:nvSpPr>
        <p:spPr>
          <a:xfrm>
            <a:off x="6781800" y="1684925"/>
            <a:ext cx="22689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006D90"/>
                </a:solidFill>
                <a:latin typeface="Poppins"/>
                <a:ea typeface="Poppins"/>
                <a:cs typeface="Poppins"/>
                <a:sym typeface="Poppins"/>
              </a:rPr>
              <a:t>80 </a:t>
            </a:r>
            <a:r>
              <a:rPr b="1" lang="en-US" sz="3200">
                <a:solidFill>
                  <a:srgbClr val="006D90"/>
                </a:solidFill>
                <a:latin typeface="Poppins"/>
                <a:ea typeface="Poppins"/>
                <a:cs typeface="Poppins"/>
                <a:sym typeface="Poppins"/>
              </a:rPr>
              <a:t>times</a:t>
            </a:r>
            <a:endParaRPr b="0" i="0" sz="3400" u="none" cap="none" strike="noStrike">
              <a:solidFill>
                <a:srgbClr val="006D91"/>
              </a:solidFill>
              <a:latin typeface="Arial"/>
              <a:ea typeface="Arial"/>
              <a:cs typeface="Arial"/>
              <a:sym typeface="Arial"/>
            </a:endParaRPr>
          </a:p>
        </p:txBody>
      </p:sp>
      <p:sp>
        <p:nvSpPr>
          <p:cNvPr id="409" name="Google Shape;409;p55"/>
          <p:cNvSpPr/>
          <p:nvPr/>
        </p:nvSpPr>
        <p:spPr>
          <a:xfrm>
            <a:off x="6791790" y="4419600"/>
            <a:ext cx="16449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Etude Green IT Nov 2019</a:t>
            </a:r>
            <a:endParaRPr sz="600">
              <a:solidFill>
                <a:srgbClr val="006D91"/>
              </a:solidFill>
            </a:endParaRPr>
          </a:p>
          <a:p>
            <a:pPr indent="0" lvl="0" marL="0" marR="0" rtl="0" algn="l">
              <a:lnSpc>
                <a:spcPct val="100000"/>
              </a:lnSpc>
              <a:spcBef>
                <a:spcPts val="0"/>
              </a:spcBef>
              <a:spcAft>
                <a:spcPts val="0"/>
              </a:spcAft>
              <a:buClr>
                <a:srgbClr val="000000"/>
              </a:buClr>
              <a:buSzPts val="600"/>
              <a:buFont typeface="Arial"/>
              <a:buNone/>
            </a:pPr>
            <a:r>
              <a:t/>
            </a:r>
            <a:endParaRPr i="1" sz="600">
              <a:solidFill>
                <a:srgbClr val="006D91"/>
              </a:solidFill>
            </a:endParaRPr>
          </a:p>
        </p:txBody>
      </p:sp>
      <p:sp>
        <p:nvSpPr>
          <p:cNvPr id="410" name="Google Shape;410;p55"/>
          <p:cNvSpPr/>
          <p:nvPr/>
        </p:nvSpPr>
        <p:spPr>
          <a:xfrm>
            <a:off x="932790" y="492656"/>
            <a:ext cx="6805500" cy="674700"/>
          </a:xfrm>
          <a:prstGeom prst="rect">
            <a:avLst/>
          </a:prstGeom>
          <a:noFill/>
          <a:ln>
            <a:noFill/>
          </a:ln>
        </p:spPr>
        <p:txBody>
          <a:bodyPr anchorCtr="0" anchor="ctr" bIns="33750" lIns="67500" spcFirstLastPara="1" rIns="67500" wrap="square" tIns="33750">
            <a:no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F4E04B"/>
                </a:solidFill>
                <a:latin typeface="Arial"/>
                <a:ea typeface="Arial"/>
                <a:cs typeface="Arial"/>
                <a:sym typeface="Arial"/>
              </a:rPr>
              <a:t>I</a:t>
            </a:r>
            <a:r>
              <a:rPr i="0" lang="en-US" sz="2400" u="none" cap="none" strike="noStrike">
                <a:solidFill>
                  <a:srgbClr val="F4E04B"/>
                </a:solidFill>
                <a:latin typeface="Chau Philomene One"/>
                <a:ea typeface="Chau Philomene One"/>
                <a:cs typeface="Chau Philomene One"/>
                <a:sym typeface="Chau Philomene One"/>
              </a:rPr>
              <a:t> </a:t>
            </a:r>
            <a:r>
              <a:rPr b="1" lang="en-US" sz="2400">
                <a:solidFill>
                  <a:srgbClr val="006D90"/>
                </a:solidFill>
                <a:latin typeface="Chau Philomene One"/>
                <a:ea typeface="Chau Philomene One"/>
                <a:cs typeface="Chau Philomene One"/>
                <a:sym typeface="Chau Philomene One"/>
              </a:rPr>
              <a:t>The impacts of the IT sector</a:t>
            </a:r>
            <a:endParaRPr sz="2400">
              <a:solidFill>
                <a:srgbClr val="F4E04B"/>
              </a:solidFill>
              <a:latin typeface="Chau Philomene One"/>
              <a:ea typeface="Chau Philomene One"/>
              <a:cs typeface="Chau Philomene One"/>
              <a:sym typeface="Chau Philomene One"/>
            </a:endParaRPr>
          </a:p>
        </p:txBody>
      </p:sp>
      <p:sp>
        <p:nvSpPr>
          <p:cNvPr id="411" name="Google Shape;411;p5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412" name="Google Shape;412;p55"/>
          <p:cNvPicPr preferRelativeResize="0"/>
          <p:nvPr/>
        </p:nvPicPr>
        <p:blipFill>
          <a:blip r:embed="rId3">
            <a:alphaModFix/>
          </a:blip>
          <a:stretch>
            <a:fillRect/>
          </a:stretch>
        </p:blipFill>
        <p:spPr>
          <a:xfrm>
            <a:off x="8348522" y="49875"/>
            <a:ext cx="702274" cy="9831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6"/>
          <p:cNvSpPr/>
          <p:nvPr/>
        </p:nvSpPr>
        <p:spPr>
          <a:xfrm>
            <a:off x="0" y="0"/>
            <a:ext cx="9144000" cy="5143500"/>
          </a:xfrm>
          <a:prstGeom prst="rect">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9" name="Google Shape;419;p56"/>
          <p:cNvSpPr/>
          <p:nvPr/>
        </p:nvSpPr>
        <p:spPr>
          <a:xfrm>
            <a:off x="-703504" y="-287377"/>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US" sz="5400">
                <a:solidFill>
                  <a:schemeClr val="lt1"/>
                </a:solidFill>
                <a:latin typeface="Chau Philomene One"/>
                <a:ea typeface="Chau Philomene One"/>
                <a:cs typeface="Chau Philomene One"/>
                <a:sym typeface="Chau Philomene One"/>
              </a:rPr>
              <a:t>2</a:t>
            </a:r>
            <a:endParaRPr b="0" i="0" sz="5400" u="none" cap="none" strike="noStrike">
              <a:solidFill>
                <a:schemeClr val="lt1"/>
              </a:solidFill>
              <a:latin typeface="Chau Philomene One"/>
              <a:ea typeface="Chau Philomene One"/>
              <a:cs typeface="Chau Philomene One"/>
              <a:sym typeface="Chau Philomene One"/>
            </a:endParaRPr>
          </a:p>
        </p:txBody>
      </p:sp>
      <p:pic>
        <p:nvPicPr>
          <p:cNvPr descr="Une image contenant texte&#10;&#10;Description générée automatiquement" id="420" name="Google Shape;420;p56"/>
          <p:cNvPicPr preferRelativeResize="0"/>
          <p:nvPr/>
        </p:nvPicPr>
        <p:blipFill rotWithShape="1">
          <a:blip r:embed="rId3">
            <a:alphaModFix/>
          </a:blip>
          <a:srcRect b="6902" l="18652" r="17097" t="7245"/>
          <a:stretch/>
        </p:blipFill>
        <p:spPr>
          <a:xfrm rot="1095056">
            <a:off x="5589832" y="226519"/>
            <a:ext cx="3570558" cy="3180569"/>
          </a:xfrm>
          <a:prstGeom prst="rect">
            <a:avLst/>
          </a:prstGeom>
          <a:noFill/>
          <a:ln>
            <a:noFill/>
          </a:ln>
        </p:spPr>
      </p:pic>
      <p:sp>
        <p:nvSpPr>
          <p:cNvPr id="421" name="Google Shape;421;p56"/>
          <p:cNvSpPr/>
          <p:nvPr/>
        </p:nvSpPr>
        <p:spPr>
          <a:xfrm>
            <a:off x="1636300" y="3047200"/>
            <a:ext cx="50610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lang="en-US" sz="3600">
                <a:solidFill>
                  <a:srgbClr val="006D91"/>
                </a:solidFill>
                <a:latin typeface="Chau Philomene One"/>
                <a:ea typeface="Chau Philomene One"/>
                <a:cs typeface="Chau Philomene One"/>
                <a:sym typeface="Chau Philomene One"/>
              </a:rPr>
              <a:t>Presentation of the project</a:t>
            </a:r>
            <a:endParaRPr b="0" i="0" sz="36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rgbClr val="006D91"/>
                </a:solidFill>
                <a:latin typeface="Chau Philomene One"/>
                <a:ea typeface="Chau Philomene One"/>
                <a:cs typeface="Chau Philomene One"/>
                <a:sym typeface="Chau Philomene One"/>
              </a:rPr>
              <a:t>#CyberWCUD</a:t>
            </a:r>
            <a:r>
              <a:rPr b="0" i="0" lang="en-US" sz="2900" u="none" cap="none" strike="noStrike">
                <a:solidFill>
                  <a:schemeClr val="lt1"/>
                </a:solidFill>
                <a:latin typeface="Chau Philomene One"/>
                <a:ea typeface="Chau Philomene One"/>
                <a:cs typeface="Chau Philomene One"/>
                <a:sym typeface="Chau Philomene One"/>
              </a:rPr>
              <a:t>2022</a:t>
            </a:r>
            <a:br>
              <a:rPr b="0" i="0" lang="en-US" sz="2900" u="none" cap="none" strike="noStrike">
                <a:solidFill>
                  <a:schemeClr val="lt1"/>
                </a:solidFill>
                <a:latin typeface="Chau Philomene One"/>
                <a:ea typeface="Chau Philomene One"/>
                <a:cs typeface="Chau Philomene One"/>
                <a:sym typeface="Chau Philomene One"/>
              </a:rPr>
            </a:br>
            <a:r>
              <a:rPr b="0" i="0" lang="en-US" sz="3000" u="none" cap="none" strike="noStrike">
                <a:solidFill>
                  <a:srgbClr val="006D91"/>
                </a:solidFill>
                <a:latin typeface="Chau Philomene One"/>
                <a:ea typeface="Chau Philomene One"/>
                <a:cs typeface="Chau Philomene One"/>
                <a:sym typeface="Chau Philomene One"/>
              </a:rPr>
              <a:t>3</a:t>
            </a:r>
            <a:r>
              <a:rPr baseline="30000" lang="en-US" sz="3000">
                <a:solidFill>
                  <a:srgbClr val="006D91"/>
                </a:solidFill>
                <a:latin typeface="Chau Philomene One"/>
                <a:ea typeface="Chau Philomene One"/>
                <a:cs typeface="Chau Philomene One"/>
                <a:sym typeface="Chau Philomene One"/>
              </a:rPr>
              <a:t>rd</a:t>
            </a:r>
            <a:r>
              <a:rPr b="0" i="0" lang="en-US" sz="3000" u="none" cap="none" strike="noStrike">
                <a:solidFill>
                  <a:srgbClr val="006D91"/>
                </a:solidFill>
                <a:latin typeface="Chau Philomene One"/>
                <a:ea typeface="Chau Philomene One"/>
                <a:cs typeface="Chau Philomene One"/>
                <a:sym typeface="Chau Philomene One"/>
              </a:rPr>
              <a:t> </a:t>
            </a:r>
            <a:r>
              <a:rPr lang="en-US" sz="3000">
                <a:solidFill>
                  <a:srgbClr val="006D91"/>
                </a:solidFill>
                <a:latin typeface="Chau Philomene One"/>
                <a:ea typeface="Chau Philomene One"/>
                <a:cs typeface="Chau Philomene One"/>
                <a:sym typeface="Chau Philomene One"/>
              </a:rPr>
              <a:t>e</a:t>
            </a:r>
            <a:r>
              <a:rPr b="0" i="0" lang="en-US" sz="3000" u="none" cap="none" strike="noStrike">
                <a:solidFill>
                  <a:srgbClr val="006D91"/>
                </a:solidFill>
                <a:latin typeface="Chau Philomene One"/>
                <a:ea typeface="Chau Philomene One"/>
                <a:cs typeface="Chau Philomene One"/>
                <a:sym typeface="Chau Philomene One"/>
              </a:rPr>
              <a:t>dition</a:t>
            </a:r>
            <a:endParaRPr b="0" i="0" sz="2900" u="none" cap="none" strike="noStrike">
              <a:solidFill>
                <a:srgbClr val="006D91"/>
              </a:solidFill>
              <a:latin typeface="Chau Philomene One"/>
              <a:ea typeface="Chau Philomene One"/>
              <a:cs typeface="Chau Philomene One"/>
              <a:sym typeface="Chau Philomene One"/>
            </a:endParaRPr>
          </a:p>
        </p:txBody>
      </p:sp>
      <p:sp>
        <p:nvSpPr>
          <p:cNvPr id="422" name="Google Shape;422;p56"/>
          <p:cNvSpPr/>
          <p:nvPr/>
        </p:nvSpPr>
        <p:spPr>
          <a:xfrm>
            <a:off x="6393812" y="2763195"/>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Une image contenant texte&#10;&#10;Description générée automatiquement" id="423" name="Google Shape;423;p56"/>
          <p:cNvPicPr preferRelativeResize="0"/>
          <p:nvPr/>
        </p:nvPicPr>
        <p:blipFill rotWithShape="1">
          <a:blip r:embed="rId4">
            <a:alphaModFix/>
          </a:blip>
          <a:srcRect b="0" l="0" r="0" t="0"/>
          <a:stretch/>
        </p:blipFill>
        <p:spPr>
          <a:xfrm>
            <a:off x="7423376" y="3264993"/>
            <a:ext cx="1180872" cy="1653959"/>
          </a:xfrm>
          <a:prstGeom prst="rect">
            <a:avLst/>
          </a:prstGeom>
          <a:noFill/>
          <a:ln>
            <a:noFill/>
          </a:ln>
        </p:spPr>
      </p:pic>
      <p:sp>
        <p:nvSpPr>
          <p:cNvPr id="424" name="Google Shape;424;p56"/>
          <p:cNvSpPr txBox="1"/>
          <p:nvPr/>
        </p:nvSpPr>
        <p:spPr>
          <a:xfrm>
            <a:off x="2536500" y="209831"/>
            <a:ext cx="5061000" cy="4293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None/>
            </a:pPr>
            <a:r>
              <a:rPr lang="en-US" sz="2100">
                <a:solidFill>
                  <a:srgbClr val="FFFFFF"/>
                </a:solidFill>
                <a:latin typeface="Chau Philomene One"/>
                <a:ea typeface="Chau Philomene One"/>
                <a:cs typeface="Chau Philomene One"/>
                <a:sym typeface="Chau Philomene One"/>
              </a:rPr>
              <a:t>Give our equipment a second life</a:t>
            </a:r>
            <a:r>
              <a:rPr lang="en-US" sz="2100">
                <a:solidFill>
                  <a:srgbClr val="FFFFFF"/>
                </a:solidFill>
                <a:latin typeface="Chau Philomene One"/>
                <a:ea typeface="Chau Philomene One"/>
                <a:cs typeface="Chau Philomene One"/>
                <a:sym typeface="Chau Philomene One"/>
              </a:rPr>
              <a:t> !</a:t>
            </a:r>
            <a:endParaRPr sz="1100"/>
          </a:p>
        </p:txBody>
      </p:sp>
      <p:sp>
        <p:nvSpPr>
          <p:cNvPr id="425" name="Google Shape;425;p56"/>
          <p:cNvSpPr txBox="1"/>
          <p:nvPr/>
        </p:nvSpPr>
        <p:spPr>
          <a:xfrm>
            <a:off x="2844263" y="639356"/>
            <a:ext cx="3156600" cy="4293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None/>
            </a:pPr>
            <a:r>
              <a:rPr lang="en-US" sz="2100">
                <a:solidFill>
                  <a:srgbClr val="FFFFFF"/>
                </a:solidFill>
                <a:latin typeface="Chau Philomene One"/>
                <a:ea typeface="Chau Philomene One"/>
                <a:cs typeface="Chau Philomene One"/>
                <a:sym typeface="Chau Philomene One"/>
              </a:rPr>
              <a:t>&amp; clean up our data</a:t>
            </a:r>
            <a:r>
              <a:rPr lang="en-US" sz="2100">
                <a:solidFill>
                  <a:srgbClr val="FFFFFF"/>
                </a:solidFill>
                <a:latin typeface="Chau Philomene One"/>
                <a:ea typeface="Chau Philomene One"/>
                <a:cs typeface="Chau Philomene One"/>
                <a:sym typeface="Chau Philomene One"/>
              </a:rPr>
              <a:t> !</a:t>
            </a:r>
            <a:endParaRPr sz="1100"/>
          </a:p>
        </p:txBody>
      </p:sp>
      <p:sp>
        <p:nvSpPr>
          <p:cNvPr id="426" name="Google Shape;426;p5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430" name="Shape 430"/>
        <p:cNvGrpSpPr/>
        <p:nvPr/>
      </p:nvGrpSpPr>
      <p:grpSpPr>
        <a:xfrm>
          <a:off x="0" y="0"/>
          <a:ext cx="0" cy="0"/>
          <a:chOff x="0" y="0"/>
          <a:chExt cx="0" cy="0"/>
        </a:xfrm>
      </p:grpSpPr>
      <p:sp>
        <p:nvSpPr>
          <p:cNvPr id="431" name="Google Shape;431;p57"/>
          <p:cNvSpPr txBox="1"/>
          <p:nvPr/>
        </p:nvSpPr>
        <p:spPr>
          <a:xfrm>
            <a:off x="653650" y="978600"/>
            <a:ext cx="7589100" cy="31476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lang="en-US" sz="1200">
                <a:solidFill>
                  <a:srgbClr val="F2F2F2"/>
                </a:solidFill>
                <a:latin typeface="Chau Philomene One"/>
                <a:ea typeface="Chau Philomene One"/>
                <a:cs typeface="Chau Philomene One"/>
                <a:sym typeface="Chau Philomene One"/>
              </a:rPr>
              <a:t>The objective of </a:t>
            </a:r>
            <a:r>
              <a:rPr lang="en-US" sz="1200">
                <a:solidFill>
                  <a:srgbClr val="F4E04B"/>
                </a:solidFill>
                <a:latin typeface="Chau Philomene One"/>
                <a:ea typeface="Chau Philomene One"/>
                <a:cs typeface="Chau Philomene One"/>
                <a:sym typeface="Chau Philomene One"/>
              </a:rPr>
              <a:t>Cyber World CleanUp Day </a:t>
            </a:r>
            <a:r>
              <a:rPr lang="en-US" sz="1200">
                <a:solidFill>
                  <a:srgbClr val="F2F2F2"/>
                </a:solidFill>
                <a:latin typeface="Chau Philomene One"/>
                <a:ea typeface="Chau Philomene One"/>
                <a:cs typeface="Chau Philomene One"/>
                <a:sym typeface="Chau Philomene One"/>
              </a:rPr>
              <a:t>is to create the conditions for a global awareness of the environmental impact of digital technology for the preservation of our environment and biodiversity.</a:t>
            </a:r>
            <a:endParaRPr sz="1200">
              <a:solidFill>
                <a:srgbClr val="F2F2F2"/>
              </a:solidFill>
              <a:latin typeface="Chau Philomene One"/>
              <a:ea typeface="Chau Philomene One"/>
              <a:cs typeface="Chau Philomene One"/>
              <a:sym typeface="Chau Philomene One"/>
            </a:endParaRPr>
          </a:p>
          <a:p>
            <a:pPr indent="0" lvl="0" marL="0" marR="0" rtl="0" algn="just">
              <a:spcBef>
                <a:spcPts val="0"/>
              </a:spcBef>
              <a:spcAft>
                <a:spcPts val="0"/>
              </a:spcAft>
              <a:buNone/>
            </a:pPr>
            <a:r>
              <a:t/>
            </a:r>
            <a:endParaRPr sz="1200">
              <a:solidFill>
                <a:srgbClr val="F2F2F2"/>
              </a:solidFill>
              <a:latin typeface="Chau Philomene One"/>
              <a:ea typeface="Chau Philomene One"/>
              <a:cs typeface="Chau Philomene One"/>
              <a:sym typeface="Chau Philomene One"/>
            </a:endParaRPr>
          </a:p>
          <a:p>
            <a:pPr indent="0" lvl="0" marL="0" marR="0" rtl="0" algn="just">
              <a:spcBef>
                <a:spcPts val="0"/>
              </a:spcBef>
              <a:spcAft>
                <a:spcPts val="0"/>
              </a:spcAft>
              <a:buNone/>
            </a:pPr>
            <a:br>
              <a:rPr lang="en-US" sz="1200">
                <a:solidFill>
                  <a:srgbClr val="F2F2F2"/>
                </a:solidFill>
                <a:latin typeface="Chau Philomene One"/>
                <a:ea typeface="Chau Philomene One"/>
                <a:cs typeface="Chau Philomene One"/>
                <a:sym typeface="Chau Philomene One"/>
              </a:rPr>
            </a:br>
            <a:r>
              <a:rPr lang="en-US" sz="1200">
                <a:solidFill>
                  <a:srgbClr val="F2F2F2"/>
                </a:solidFill>
                <a:latin typeface="Chau Philomene One"/>
                <a:ea typeface="Chau Philomene One"/>
                <a:cs typeface="Chau Philomene One"/>
                <a:sym typeface="Chau Philomene One"/>
              </a:rPr>
              <a:t>This project, co-organised by</a:t>
            </a:r>
            <a:r>
              <a:rPr i="0" lang="en-US" sz="1200" u="none" strike="noStrike">
                <a:solidFill>
                  <a:srgbClr val="F2F2F2"/>
                </a:solidFill>
                <a:latin typeface="Chau Philomene One"/>
                <a:ea typeface="Chau Philomene One"/>
                <a:cs typeface="Chau Philomene One"/>
                <a:sym typeface="Chau Philomene One"/>
              </a:rPr>
              <a:t> </a:t>
            </a:r>
            <a:r>
              <a:rPr lang="en-US" sz="1200" u="sng">
                <a:solidFill>
                  <a:srgbClr val="F4E04B"/>
                </a:solidFill>
                <a:latin typeface="Chau Philomene One"/>
                <a:ea typeface="Chau Philomene One"/>
                <a:cs typeface="Chau Philomene One"/>
                <a:sym typeface="Chau Philomene One"/>
                <a:hlinkClick r:id="rId3">
                  <a:extLst>
                    <a:ext uri="{A12FA001-AC4F-418D-AE19-62706E023703}">
                      <ahyp:hlinkClr val="tx"/>
                    </a:ext>
                  </a:extLst>
                </a:hlinkClick>
              </a:rPr>
              <a:t>Institute for Sustainable IT</a:t>
            </a:r>
            <a:r>
              <a:rPr lang="en-US" sz="1200">
                <a:solidFill>
                  <a:srgbClr val="F4E04B"/>
                </a:solidFill>
                <a:latin typeface="Chau Philomene One"/>
                <a:ea typeface="Chau Philomene One"/>
                <a:cs typeface="Chau Philomene One"/>
                <a:sym typeface="Chau Philomene One"/>
              </a:rPr>
              <a:t> </a:t>
            </a:r>
            <a:r>
              <a:rPr lang="en-US" sz="1200">
                <a:solidFill>
                  <a:srgbClr val="F2F2F2"/>
                </a:solidFill>
                <a:latin typeface="Chau Philomene One"/>
                <a:ea typeface="Chau Philomene One"/>
                <a:cs typeface="Chau Philomene One"/>
                <a:sym typeface="Chau Philomene One"/>
              </a:rPr>
              <a:t>and</a:t>
            </a:r>
            <a:r>
              <a:rPr i="0" lang="en-US" sz="1200" u="none" strike="noStrike">
                <a:solidFill>
                  <a:srgbClr val="F2CC1E"/>
                </a:solidFill>
                <a:latin typeface="Chau Philomene One"/>
                <a:ea typeface="Chau Philomene One"/>
                <a:cs typeface="Chau Philomene One"/>
                <a:sym typeface="Chau Philomene One"/>
              </a:rPr>
              <a:t> </a:t>
            </a:r>
            <a:r>
              <a:rPr i="0" lang="en-US" sz="1200" u="sng" strike="noStrike">
                <a:solidFill>
                  <a:srgbClr val="F2CC1E"/>
                </a:solidFill>
                <a:latin typeface="Chau Philomene One"/>
                <a:ea typeface="Chau Philomene One"/>
                <a:cs typeface="Chau Philomene One"/>
                <a:sym typeface="Chau Philomene One"/>
                <a:hlinkClick r:id="rId4">
                  <a:extLst>
                    <a:ext uri="{A12FA001-AC4F-418D-AE19-62706E023703}">
                      <ahyp:hlinkClr val="tx"/>
                    </a:ext>
                  </a:extLst>
                </a:hlinkClick>
              </a:rPr>
              <a:t>World Clean</a:t>
            </a:r>
            <a:r>
              <a:rPr lang="en-US" sz="1200" u="sng">
                <a:solidFill>
                  <a:srgbClr val="F2CC1E"/>
                </a:solidFill>
                <a:latin typeface="Chau Philomene One"/>
                <a:ea typeface="Chau Philomene One"/>
                <a:cs typeface="Chau Philomene One"/>
                <a:sym typeface="Chau Philomene One"/>
                <a:hlinkClick r:id="rId5">
                  <a:extLst>
                    <a:ext uri="{A12FA001-AC4F-418D-AE19-62706E023703}">
                      <ahyp:hlinkClr val="tx"/>
                    </a:ext>
                  </a:extLst>
                </a:hlinkClick>
              </a:rPr>
              <a:t>u</a:t>
            </a:r>
            <a:r>
              <a:rPr i="0" lang="en-US" sz="1200" u="sng" strike="noStrike">
                <a:solidFill>
                  <a:srgbClr val="F2CC1E"/>
                </a:solidFill>
                <a:latin typeface="Chau Philomene One"/>
                <a:ea typeface="Chau Philomene One"/>
                <a:cs typeface="Chau Philomene One"/>
                <a:sym typeface="Chau Philomene One"/>
                <a:hlinkClick r:id="rId6">
                  <a:extLst>
                    <a:ext uri="{A12FA001-AC4F-418D-AE19-62706E023703}">
                      <ahyp:hlinkClr val="tx"/>
                    </a:ext>
                  </a:extLst>
                </a:hlinkClick>
              </a:rPr>
              <a:t>p Day France</a:t>
            </a:r>
            <a:r>
              <a:rPr i="0" lang="en-US" sz="1200" u="none" strike="noStrike">
                <a:solidFill>
                  <a:srgbClr val="F2CC1E"/>
                </a:solidFill>
                <a:latin typeface="Chau Philomene One"/>
                <a:ea typeface="Chau Philomene One"/>
                <a:cs typeface="Chau Philomene One"/>
                <a:sym typeface="Chau Philomene One"/>
              </a:rPr>
              <a:t> </a:t>
            </a:r>
            <a:r>
              <a:rPr lang="en-US" sz="1200">
                <a:solidFill>
                  <a:srgbClr val="F2F2F2"/>
                </a:solidFill>
                <a:latin typeface="Chau Philomene One"/>
                <a:ea typeface="Chau Philomene One"/>
                <a:cs typeface="Chau Philomene One"/>
                <a:sym typeface="Chau Philomene One"/>
              </a:rPr>
              <a:t>is part of a crazy but bold global effort to coordinate 180 countries and 5% of the world's population to clean up the world's digital data.</a:t>
            </a:r>
            <a:endParaRPr sz="1200">
              <a:solidFill>
                <a:srgbClr val="F2F2F2"/>
              </a:solidFill>
              <a:latin typeface="Chau Philomene One"/>
              <a:ea typeface="Chau Philomene One"/>
              <a:cs typeface="Chau Philomene One"/>
              <a:sym typeface="Chau Philomene One"/>
            </a:endParaRPr>
          </a:p>
          <a:p>
            <a:pPr indent="0" lvl="0" marL="0" marR="0" rtl="0" algn="just">
              <a:spcBef>
                <a:spcPts val="0"/>
              </a:spcBef>
              <a:spcAft>
                <a:spcPts val="0"/>
              </a:spcAft>
              <a:buNone/>
            </a:pPr>
            <a:r>
              <a:t/>
            </a:r>
            <a:endParaRPr sz="1400">
              <a:solidFill>
                <a:schemeClr val="dk1"/>
              </a:solidFill>
              <a:latin typeface="Chau Philomene One"/>
              <a:ea typeface="Chau Philomene One"/>
              <a:cs typeface="Chau Philomene One"/>
              <a:sym typeface="Chau Philomene One"/>
            </a:endParaRPr>
          </a:p>
          <a:p>
            <a:pPr indent="0" lvl="0" marL="0" marR="0" rtl="0" algn="just">
              <a:spcBef>
                <a:spcPts val="0"/>
              </a:spcBef>
              <a:spcAft>
                <a:spcPts val="0"/>
              </a:spcAft>
              <a:buNone/>
            </a:pPr>
            <a:r>
              <a:rPr b="1" lang="en-US" sz="2600">
                <a:solidFill>
                  <a:srgbClr val="F2F2F2"/>
                </a:solidFill>
              </a:rPr>
              <a:t>I</a:t>
            </a:r>
            <a:r>
              <a:rPr lang="en-US" sz="2400">
                <a:solidFill>
                  <a:srgbClr val="F2F2F2"/>
                </a:solidFill>
                <a:latin typeface="Chau Philomene One"/>
                <a:ea typeface="Chau Philomene One"/>
                <a:cs typeface="Chau Philomene One"/>
                <a:sym typeface="Chau Philomene One"/>
              </a:rPr>
              <a:t> </a:t>
            </a:r>
            <a:r>
              <a:rPr b="1" lang="en-US" sz="1600">
                <a:solidFill>
                  <a:srgbClr val="F2CC1E"/>
                </a:solidFill>
                <a:latin typeface="Chau Philomene One"/>
                <a:ea typeface="Chau Philomene One"/>
                <a:cs typeface="Chau Philomene One"/>
                <a:sym typeface="Chau Philomene One"/>
              </a:rPr>
              <a:t>What is the concept? </a:t>
            </a:r>
            <a:endParaRPr sz="1300">
              <a:solidFill>
                <a:srgbClr val="F2CC1E"/>
              </a:solidFill>
              <a:latin typeface="Chau Philomene One"/>
              <a:ea typeface="Chau Philomene One"/>
              <a:cs typeface="Chau Philomene One"/>
              <a:sym typeface="Chau Philomene One"/>
            </a:endParaRPr>
          </a:p>
          <a:p>
            <a:pPr indent="0" lvl="0" marL="0" marR="0" rtl="0" algn="just">
              <a:spcBef>
                <a:spcPts val="0"/>
              </a:spcBef>
              <a:spcAft>
                <a:spcPts val="0"/>
              </a:spcAft>
              <a:buNone/>
            </a:pPr>
            <a:r>
              <a:t/>
            </a:r>
            <a:endParaRPr sz="1400">
              <a:solidFill>
                <a:srgbClr val="7F7F7F"/>
              </a:solidFill>
              <a:latin typeface="Chau Philomene One"/>
              <a:ea typeface="Chau Philomene One"/>
              <a:cs typeface="Chau Philomene One"/>
              <a:sym typeface="Chau Philomene One"/>
            </a:endParaRPr>
          </a:p>
          <a:p>
            <a:pPr indent="0" lvl="0" marL="0" marR="0" rtl="0" algn="just">
              <a:spcBef>
                <a:spcPts val="0"/>
              </a:spcBef>
              <a:spcAft>
                <a:spcPts val="0"/>
              </a:spcAft>
              <a:buNone/>
            </a:pPr>
            <a:r>
              <a:rPr lang="en-US" sz="1200">
                <a:solidFill>
                  <a:srgbClr val="F2F2F2"/>
                </a:solidFill>
                <a:latin typeface="Chau Philomene One"/>
                <a:ea typeface="Chau Philomene One"/>
                <a:cs typeface="Chau Philomene One"/>
                <a:sym typeface="Chau Philomene One"/>
              </a:rPr>
              <a:t>One day (or a little more, the period allocated for participants is from 14 to 19 March 2022) to delete data stored in the Cloud, on common servers and on all our digital equipment, but also to repair or promote the re-use of our obsolete equipment, or recycle our electronic waste (WEEE) to reduce our digital technology footprint.</a:t>
            </a:r>
            <a:endParaRPr sz="1200">
              <a:solidFill>
                <a:srgbClr val="F2F2F2"/>
              </a:solidFill>
              <a:latin typeface="Chau Philomene One"/>
              <a:ea typeface="Chau Philomene One"/>
              <a:cs typeface="Chau Philomene One"/>
              <a:sym typeface="Chau Philomene One"/>
            </a:endParaRPr>
          </a:p>
          <a:p>
            <a:pPr indent="0" lvl="0" marL="0" marR="0" rtl="0" algn="just">
              <a:spcBef>
                <a:spcPts val="0"/>
              </a:spcBef>
              <a:spcAft>
                <a:spcPts val="0"/>
              </a:spcAft>
              <a:buNone/>
            </a:pPr>
            <a:r>
              <a:t/>
            </a:r>
            <a:endParaRPr b="1" sz="1200">
              <a:solidFill>
                <a:schemeClr val="dk1"/>
              </a:solidFill>
            </a:endParaRPr>
          </a:p>
          <a:p>
            <a:pPr indent="0" lvl="0" marL="0" marR="0" rtl="0" algn="just">
              <a:spcBef>
                <a:spcPts val="0"/>
              </a:spcBef>
              <a:spcAft>
                <a:spcPts val="0"/>
              </a:spcAft>
              <a:buNone/>
            </a:pPr>
            <a:r>
              <a:rPr b="1" lang="en-US" sz="1200">
                <a:solidFill>
                  <a:srgbClr val="F2F2F2"/>
                </a:solidFill>
              </a:rPr>
              <a:t>							More information :</a:t>
            </a:r>
            <a:r>
              <a:rPr b="1" lang="en-US" sz="1200">
                <a:solidFill>
                  <a:srgbClr val="F2CC1E"/>
                </a:solidFill>
              </a:rPr>
              <a:t> https://cyberworldcleanupday.fr</a:t>
            </a:r>
            <a:r>
              <a:rPr b="1" lang="en-US" sz="1200">
                <a:solidFill>
                  <a:srgbClr val="006D90"/>
                </a:solidFill>
              </a:rPr>
              <a:t>/</a:t>
            </a:r>
            <a:endParaRPr b="1" sz="1200">
              <a:solidFill>
                <a:srgbClr val="006D90"/>
              </a:solidFill>
            </a:endParaRPr>
          </a:p>
          <a:p>
            <a:pPr indent="0" lvl="0" marL="0" marR="0" rtl="0" algn="just">
              <a:spcBef>
                <a:spcPts val="0"/>
              </a:spcBef>
              <a:spcAft>
                <a:spcPts val="0"/>
              </a:spcAft>
              <a:buNone/>
            </a:pPr>
            <a:r>
              <a:t/>
            </a:r>
            <a:endParaRPr sz="1400">
              <a:solidFill>
                <a:schemeClr val="dk1"/>
              </a:solidFill>
              <a:latin typeface="Titillium Web"/>
              <a:ea typeface="Titillium Web"/>
              <a:cs typeface="Titillium Web"/>
              <a:sym typeface="Titillium Web"/>
            </a:endParaRPr>
          </a:p>
        </p:txBody>
      </p:sp>
      <p:sp>
        <p:nvSpPr>
          <p:cNvPr id="432" name="Google Shape;432;p5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33" name="Google Shape;433;p57"/>
          <p:cNvPicPr preferRelativeResize="0"/>
          <p:nvPr/>
        </p:nvPicPr>
        <p:blipFill rotWithShape="1">
          <a:blip r:embed="rId7">
            <a:alphaModFix/>
          </a:blip>
          <a:srcRect b="0" l="0" r="0" t="0"/>
          <a:stretch/>
        </p:blipFill>
        <p:spPr>
          <a:xfrm flipH="1">
            <a:off x="4648200" y="-990600"/>
            <a:ext cx="4038600" cy="5959126"/>
          </a:xfrm>
          <a:prstGeom prst="rect">
            <a:avLst/>
          </a:prstGeom>
          <a:noFill/>
          <a:ln>
            <a:noFill/>
          </a:ln>
        </p:spPr>
      </p:pic>
      <p:pic>
        <p:nvPicPr>
          <p:cNvPr descr="Une image contenant texte&#10;&#10;Description générée automatiquement" id="434" name="Google Shape;434;p57"/>
          <p:cNvPicPr preferRelativeResize="0"/>
          <p:nvPr/>
        </p:nvPicPr>
        <p:blipFill rotWithShape="1">
          <a:blip r:embed="rId8">
            <a:alphaModFix/>
          </a:blip>
          <a:srcRect b="0" l="0" r="0" t="0"/>
          <a:stretch/>
        </p:blipFill>
        <p:spPr>
          <a:xfrm>
            <a:off x="8382000" y="76200"/>
            <a:ext cx="640440" cy="8972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58"/>
          <p:cNvPicPr preferRelativeResize="0"/>
          <p:nvPr/>
        </p:nvPicPr>
        <p:blipFill rotWithShape="1">
          <a:blip r:embed="rId3">
            <a:alphaModFix/>
          </a:blip>
          <a:srcRect b="0" l="0" r="0" t="0"/>
          <a:stretch/>
        </p:blipFill>
        <p:spPr>
          <a:xfrm>
            <a:off x="468828" y="1168360"/>
            <a:ext cx="8206345" cy="3877879"/>
          </a:xfrm>
          <a:prstGeom prst="rect">
            <a:avLst/>
          </a:prstGeom>
          <a:noFill/>
          <a:ln>
            <a:noFill/>
          </a:ln>
        </p:spPr>
      </p:pic>
      <p:sp>
        <p:nvSpPr>
          <p:cNvPr id="440" name="Google Shape;440;p58"/>
          <p:cNvSpPr txBox="1"/>
          <p:nvPr>
            <p:ph type="title"/>
          </p:nvPr>
        </p:nvSpPr>
        <p:spPr>
          <a:xfrm>
            <a:off x="3556424" y="160931"/>
            <a:ext cx="3297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hau Philomene One"/>
              <a:buNone/>
            </a:pPr>
            <a:r>
              <a:rPr b="1" lang="en-US" sz="2100">
                <a:solidFill>
                  <a:srgbClr val="F4E04B"/>
                </a:solidFill>
                <a:latin typeface="Arial"/>
                <a:ea typeface="Arial"/>
                <a:cs typeface="Arial"/>
                <a:sym typeface="Arial"/>
              </a:rPr>
              <a:t>I</a:t>
            </a:r>
            <a:r>
              <a:rPr lang="en-US" sz="2100">
                <a:solidFill>
                  <a:srgbClr val="006D91"/>
                </a:solidFill>
                <a:latin typeface="Chau Philomene One"/>
                <a:ea typeface="Chau Philomene One"/>
                <a:cs typeface="Chau Philomene One"/>
                <a:sym typeface="Chau Philomene One"/>
              </a:rPr>
              <a:t> </a:t>
            </a:r>
            <a:r>
              <a:rPr lang="en-US" sz="2100">
                <a:solidFill>
                  <a:srgbClr val="006D91"/>
                </a:solidFill>
                <a:latin typeface="Chau Philomene One"/>
                <a:ea typeface="Chau Philomene One"/>
                <a:cs typeface="Chau Philomene One"/>
                <a:sym typeface="Chau Philomene One"/>
              </a:rPr>
              <a:t>PURPOSE</a:t>
            </a:r>
            <a:endParaRPr>
              <a:latin typeface="Chau Philomene One"/>
              <a:ea typeface="Chau Philomene One"/>
              <a:cs typeface="Chau Philomene One"/>
              <a:sym typeface="Chau Philomene One"/>
            </a:endParaRPr>
          </a:p>
        </p:txBody>
      </p:sp>
      <p:sp>
        <p:nvSpPr>
          <p:cNvPr id="441" name="Google Shape;441;p58"/>
          <p:cNvSpPr txBox="1"/>
          <p:nvPr/>
        </p:nvSpPr>
        <p:spPr>
          <a:xfrm>
            <a:off x="415728" y="2421725"/>
            <a:ext cx="7833600" cy="685500"/>
          </a:xfrm>
          <a:prstGeom prst="rect">
            <a:avLst/>
          </a:prstGeom>
          <a:noFill/>
          <a:ln>
            <a:noFill/>
          </a:ln>
        </p:spPr>
        <p:txBody>
          <a:bodyPr anchorCtr="0" anchor="ctr" bIns="68575" lIns="68575" spcFirstLastPara="1" rIns="68575" wrap="square" tIns="68575">
            <a:noAutofit/>
          </a:bodyPr>
          <a:lstStyle/>
          <a:p>
            <a:pPr indent="0" lvl="0" marL="177800" marR="0" rtl="0" algn="ctr">
              <a:lnSpc>
                <a:spcPct val="90000"/>
              </a:lnSpc>
              <a:spcBef>
                <a:spcPts val="800"/>
              </a:spcBef>
              <a:spcAft>
                <a:spcPts val="0"/>
              </a:spcAft>
              <a:buClr>
                <a:srgbClr val="000000"/>
              </a:buClr>
              <a:buSzPts val="2100"/>
              <a:buFont typeface="Arial"/>
              <a:buNone/>
            </a:pPr>
            <a:r>
              <a:t/>
            </a:r>
            <a:endParaRPr b="0" i="0" sz="2100" u="none" cap="none" strike="noStrike">
              <a:solidFill>
                <a:schemeClr val="dk1"/>
              </a:solidFill>
              <a:latin typeface="Chau Philomene One"/>
              <a:ea typeface="Chau Philomene One"/>
              <a:cs typeface="Chau Philomene One"/>
              <a:sym typeface="Chau Philomene One"/>
            </a:endParaRPr>
          </a:p>
        </p:txBody>
      </p:sp>
      <p:sp>
        <p:nvSpPr>
          <p:cNvPr id="442" name="Google Shape;442;p58"/>
          <p:cNvSpPr txBox="1"/>
          <p:nvPr/>
        </p:nvSpPr>
        <p:spPr>
          <a:xfrm>
            <a:off x="973163" y="1485506"/>
            <a:ext cx="2165100" cy="5055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800"/>
              </a:spcBef>
              <a:spcAft>
                <a:spcPts val="0"/>
              </a:spcAft>
              <a:buClr>
                <a:srgbClr val="000000"/>
              </a:buClr>
              <a:buSzPts val="1200"/>
              <a:buFont typeface="Arial"/>
              <a:buNone/>
            </a:pPr>
            <a:r>
              <a:rPr lang="en-US" sz="1100">
                <a:solidFill>
                  <a:schemeClr val="dk1"/>
                </a:solidFill>
                <a:latin typeface="Chau Philomene One"/>
                <a:ea typeface="Chau Philomene One"/>
                <a:cs typeface="Chau Philomene One"/>
                <a:sym typeface="Chau Philomene One"/>
              </a:rPr>
              <a:t>Raise awareness of the environmental footprint of digital technology</a:t>
            </a:r>
            <a:endParaRPr b="0" i="0" sz="1100" u="none" cap="none" strike="noStrike">
              <a:solidFill>
                <a:srgbClr val="000000"/>
              </a:solidFill>
              <a:latin typeface="Arial"/>
              <a:ea typeface="Arial"/>
              <a:cs typeface="Arial"/>
              <a:sym typeface="Arial"/>
            </a:endParaRPr>
          </a:p>
        </p:txBody>
      </p:sp>
      <p:sp>
        <p:nvSpPr>
          <p:cNvPr id="443" name="Google Shape;443;p58"/>
          <p:cNvSpPr txBox="1"/>
          <p:nvPr/>
        </p:nvSpPr>
        <p:spPr>
          <a:xfrm>
            <a:off x="5994881" y="3473738"/>
            <a:ext cx="2222100" cy="554100"/>
          </a:xfrm>
          <a:prstGeom prst="rect">
            <a:avLst/>
          </a:prstGeom>
          <a:noFill/>
          <a:ln>
            <a:noFill/>
          </a:ln>
        </p:spPr>
        <p:txBody>
          <a:bodyPr anchorCtr="0" anchor="ctr" bIns="68575" lIns="68575" spcFirstLastPara="1" rIns="68575" wrap="square" tIns="68575">
            <a:noAutofit/>
          </a:bodyPr>
          <a:lstStyle/>
          <a:p>
            <a:pPr indent="0" lvl="0" marL="0" marR="0" rtl="0" algn="r">
              <a:lnSpc>
                <a:spcPct val="90000"/>
              </a:lnSpc>
              <a:spcBef>
                <a:spcPts val="800"/>
              </a:spcBef>
              <a:spcAft>
                <a:spcPts val="0"/>
              </a:spcAft>
              <a:buClr>
                <a:srgbClr val="000000"/>
              </a:buClr>
              <a:buSzPts val="1100"/>
              <a:buFont typeface="Arial"/>
              <a:buNone/>
            </a:pPr>
            <a:r>
              <a:rPr lang="en-US" sz="1100">
                <a:solidFill>
                  <a:schemeClr val="dk1"/>
                </a:solidFill>
                <a:latin typeface="Chau Philomene One"/>
                <a:ea typeface="Chau Philomene One"/>
                <a:cs typeface="Chau Philomene One"/>
                <a:sym typeface="Chau Philomene One"/>
              </a:rPr>
              <a:t>Contribute to changing habits in the production and transfer of data </a:t>
            </a:r>
            <a:endParaRPr b="0" i="0" sz="1100" u="none" cap="none" strike="noStrike">
              <a:solidFill>
                <a:schemeClr val="dk1"/>
              </a:solidFill>
              <a:latin typeface="Chau Philomene One"/>
              <a:ea typeface="Chau Philomene One"/>
              <a:cs typeface="Chau Philomene One"/>
              <a:sym typeface="Chau Philomene One"/>
            </a:endParaRPr>
          </a:p>
        </p:txBody>
      </p:sp>
      <p:sp>
        <p:nvSpPr>
          <p:cNvPr id="444" name="Google Shape;444;p58"/>
          <p:cNvSpPr/>
          <p:nvPr/>
        </p:nvSpPr>
        <p:spPr>
          <a:xfrm>
            <a:off x="5994881" y="1470094"/>
            <a:ext cx="2165100" cy="4773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rgbClr val="000000"/>
              </a:buClr>
              <a:buSzPts val="1100"/>
              <a:buFont typeface="Arial"/>
              <a:buNone/>
            </a:pPr>
            <a:r>
              <a:rPr lang="en-US" sz="1100">
                <a:solidFill>
                  <a:schemeClr val="dk1"/>
                </a:solidFill>
                <a:latin typeface="Chau Philomene One"/>
                <a:ea typeface="Chau Philomene One"/>
                <a:cs typeface="Chau Philomene One"/>
                <a:sym typeface="Chau Philomene One"/>
              </a:rPr>
              <a:t>Helping to consume less equipment and storage space</a:t>
            </a:r>
            <a:endParaRPr b="0" i="0" sz="1100" u="none" cap="none" strike="noStrike">
              <a:solidFill>
                <a:srgbClr val="000000"/>
              </a:solidFill>
              <a:latin typeface="Arial"/>
              <a:ea typeface="Arial"/>
              <a:cs typeface="Arial"/>
              <a:sym typeface="Arial"/>
            </a:endParaRPr>
          </a:p>
        </p:txBody>
      </p:sp>
      <p:sp>
        <p:nvSpPr>
          <p:cNvPr id="445" name="Google Shape;445;p58"/>
          <p:cNvSpPr/>
          <p:nvPr/>
        </p:nvSpPr>
        <p:spPr>
          <a:xfrm>
            <a:off x="950512" y="3473738"/>
            <a:ext cx="2165100" cy="505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100"/>
              <a:buFont typeface="Arial"/>
              <a:buNone/>
            </a:pPr>
            <a:r>
              <a:rPr lang="en-US" sz="1100">
                <a:solidFill>
                  <a:schemeClr val="dk1"/>
                </a:solidFill>
                <a:latin typeface="Chau Philomene One"/>
                <a:ea typeface="Chau Philomene One"/>
                <a:cs typeface="Chau Philomene One"/>
                <a:sym typeface="Chau Philomene One"/>
              </a:rPr>
              <a:t>Helping to extend the life of digital equipment or giving it a second life. </a:t>
            </a:r>
            <a:endParaRPr b="0" i="0" sz="1100" u="none" cap="none" strike="noStrike">
              <a:solidFill>
                <a:srgbClr val="000000"/>
              </a:solidFill>
              <a:latin typeface="Arial"/>
              <a:ea typeface="Arial"/>
              <a:cs typeface="Arial"/>
              <a:sym typeface="Arial"/>
            </a:endParaRPr>
          </a:p>
        </p:txBody>
      </p:sp>
      <p:pic>
        <p:nvPicPr>
          <p:cNvPr id="446" name="Google Shape;446;p58"/>
          <p:cNvPicPr preferRelativeResize="0"/>
          <p:nvPr/>
        </p:nvPicPr>
        <p:blipFill rotWithShape="1">
          <a:blip r:embed="rId4">
            <a:alphaModFix/>
          </a:blip>
          <a:srcRect b="0" l="0" r="0" t="0"/>
          <a:stretch/>
        </p:blipFill>
        <p:spPr>
          <a:xfrm>
            <a:off x="4093885" y="1967306"/>
            <a:ext cx="945227" cy="1323190"/>
          </a:xfrm>
          <a:prstGeom prst="rect">
            <a:avLst/>
          </a:prstGeom>
          <a:noFill/>
          <a:ln>
            <a:noFill/>
          </a:ln>
        </p:spPr>
      </p:pic>
      <p:sp>
        <p:nvSpPr>
          <p:cNvPr id="447" name="Google Shape;447;p5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1"/>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2" name="Google Shape;242;p41"/>
          <p:cNvSpPr/>
          <p:nvPr/>
        </p:nvSpPr>
        <p:spPr>
          <a:xfrm>
            <a:off x="2732100" y="2496150"/>
            <a:ext cx="3878700" cy="1223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lang="en-US" sz="4500">
                <a:solidFill>
                  <a:srgbClr val="F4E04B"/>
                </a:solidFill>
                <a:latin typeface="Chau Philomene One"/>
                <a:ea typeface="Chau Philomene One"/>
                <a:cs typeface="Chau Philomene One"/>
                <a:sym typeface="Chau Philomene One"/>
              </a:rPr>
              <a:t>Welcome</a:t>
            </a:r>
            <a:r>
              <a:rPr i="0" lang="en-US" sz="4500" u="none" cap="none" strike="noStrike">
                <a:solidFill>
                  <a:srgbClr val="F4E04B"/>
                </a:solidFill>
                <a:latin typeface="Chau Philomene One"/>
                <a:ea typeface="Chau Philomene One"/>
                <a:cs typeface="Chau Philomene One"/>
                <a:sym typeface="Chau Philomene One"/>
              </a:rPr>
              <a:t>!</a:t>
            </a:r>
            <a:endParaRPr i="0" sz="4500" u="none" cap="none" strike="noStrike">
              <a:solidFill>
                <a:srgbClr val="F4E04B"/>
              </a:solidFill>
              <a:latin typeface="Chau Philomene One"/>
              <a:ea typeface="Chau Philomene One"/>
              <a:cs typeface="Chau Philomene One"/>
              <a:sym typeface="Chau Philomene One"/>
            </a:endParaRPr>
          </a:p>
          <a:p>
            <a:pPr indent="0" lvl="0" marL="0" marR="0" rtl="0" algn="l">
              <a:spcBef>
                <a:spcPts val="0"/>
              </a:spcBef>
              <a:spcAft>
                <a:spcPts val="0"/>
              </a:spcAft>
              <a:buNone/>
            </a:pPr>
            <a:r>
              <a:rPr i="0" lang="en-US" sz="2900" u="none" cap="none" strike="noStrike">
                <a:solidFill>
                  <a:srgbClr val="F4E04B"/>
                </a:solidFill>
                <a:latin typeface="Chau Philomene One"/>
                <a:ea typeface="Chau Philomene One"/>
                <a:cs typeface="Chau Philomene One"/>
                <a:sym typeface="Chau Philomene One"/>
              </a:rPr>
              <a:t>#CyberWCUD </a:t>
            </a:r>
            <a:r>
              <a:rPr i="0" lang="en-US" sz="1400" u="none" cap="none" strike="noStrike">
                <a:solidFill>
                  <a:srgbClr val="F4E04B"/>
                </a:solidFill>
                <a:latin typeface="Calibri"/>
                <a:ea typeface="Calibri"/>
                <a:cs typeface="Calibri"/>
                <a:sym typeface="Calibri"/>
              </a:rPr>
              <a:t>•</a:t>
            </a:r>
            <a:r>
              <a:rPr i="0" lang="en-US" sz="3000" u="none" cap="none" strike="noStrike">
                <a:solidFill>
                  <a:srgbClr val="F4E04B"/>
                </a:solidFill>
                <a:latin typeface="Calibri"/>
                <a:ea typeface="Calibri"/>
                <a:cs typeface="Calibri"/>
                <a:sym typeface="Calibri"/>
              </a:rPr>
              <a:t> </a:t>
            </a:r>
            <a:r>
              <a:rPr i="0" lang="en-US" sz="1500" u="none" cap="none" strike="noStrike">
                <a:solidFill>
                  <a:schemeClr val="lt1"/>
                </a:solidFill>
                <a:latin typeface="Chau Philomene One"/>
                <a:ea typeface="Chau Philomene One"/>
                <a:cs typeface="Chau Philomene One"/>
                <a:sym typeface="Chau Philomene One"/>
              </a:rPr>
              <a:t>3</a:t>
            </a:r>
            <a:r>
              <a:rPr lang="en-US" sz="1500">
                <a:solidFill>
                  <a:schemeClr val="lt1"/>
                </a:solidFill>
                <a:latin typeface="Chau Philomene One"/>
                <a:ea typeface="Chau Philomene One"/>
                <a:cs typeface="Chau Philomene One"/>
                <a:sym typeface="Chau Philomene One"/>
              </a:rPr>
              <a:t>rd e</a:t>
            </a:r>
            <a:r>
              <a:rPr i="0" lang="en-US" sz="1500" u="none" cap="none" strike="noStrike">
                <a:solidFill>
                  <a:schemeClr val="lt1"/>
                </a:solidFill>
                <a:latin typeface="Chau Philomene One"/>
                <a:ea typeface="Chau Philomene One"/>
                <a:cs typeface="Chau Philomene One"/>
                <a:sym typeface="Chau Philomene One"/>
              </a:rPr>
              <a:t>dition</a:t>
            </a:r>
            <a:endParaRPr i="0" sz="2900" u="none" cap="none" strike="noStrike">
              <a:solidFill>
                <a:schemeClr val="lt1"/>
              </a:solidFill>
              <a:latin typeface="Chau Philomene One"/>
              <a:ea typeface="Chau Philomene One"/>
              <a:cs typeface="Chau Philomene One"/>
              <a:sym typeface="Chau Philomene One"/>
            </a:endParaRPr>
          </a:p>
        </p:txBody>
      </p:sp>
      <p:sp>
        <p:nvSpPr>
          <p:cNvPr id="243" name="Google Shape;243;p41"/>
          <p:cNvSpPr/>
          <p:nvPr/>
        </p:nvSpPr>
        <p:spPr>
          <a:xfrm>
            <a:off x="6393812" y="2763195"/>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Une image contenant texte&#10;&#10;Description générée automatiquement" id="244" name="Google Shape;244;p41"/>
          <p:cNvPicPr preferRelativeResize="0"/>
          <p:nvPr/>
        </p:nvPicPr>
        <p:blipFill rotWithShape="1">
          <a:blip r:embed="rId3">
            <a:alphaModFix/>
          </a:blip>
          <a:srcRect b="0" l="0" r="0" t="0"/>
          <a:stretch/>
        </p:blipFill>
        <p:spPr>
          <a:xfrm>
            <a:off x="7423376" y="3264993"/>
            <a:ext cx="1180872" cy="1653959"/>
          </a:xfrm>
          <a:prstGeom prst="rect">
            <a:avLst/>
          </a:prstGeom>
          <a:noFill/>
          <a:ln>
            <a:noFill/>
          </a:ln>
        </p:spPr>
      </p:pic>
      <p:pic>
        <p:nvPicPr>
          <p:cNvPr id="245" name="Google Shape;245;p41"/>
          <p:cNvPicPr preferRelativeResize="0"/>
          <p:nvPr/>
        </p:nvPicPr>
        <p:blipFill rotWithShape="1">
          <a:blip r:embed="rId4">
            <a:alphaModFix/>
          </a:blip>
          <a:srcRect b="13333" l="26450" r="29728" t="13567"/>
          <a:stretch/>
        </p:blipFill>
        <p:spPr>
          <a:xfrm>
            <a:off x="6094043" y="120316"/>
            <a:ext cx="2277356" cy="2532651"/>
          </a:xfrm>
          <a:prstGeom prst="rect">
            <a:avLst/>
          </a:prstGeom>
          <a:noFill/>
          <a:ln>
            <a:noFill/>
          </a:ln>
        </p:spPr>
      </p:pic>
      <p:sp>
        <p:nvSpPr>
          <p:cNvPr id="246" name="Google Shape;246;p41"/>
          <p:cNvSpPr/>
          <p:nvPr/>
        </p:nvSpPr>
        <p:spPr>
          <a:xfrm>
            <a:off x="-739598" y="-300789"/>
            <a:ext cx="3240000" cy="3240000"/>
          </a:xfrm>
          <a:prstGeom prst="ellipse">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7" name="Google Shape;247;p41"/>
          <p:cNvSpPr/>
          <p:nvPr/>
        </p:nvSpPr>
        <p:spPr>
          <a:xfrm>
            <a:off x="203794" y="1261238"/>
            <a:ext cx="2365800" cy="1223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lang="en-US" sz="2600">
                <a:solidFill>
                  <a:srgbClr val="006D91"/>
                </a:solidFill>
                <a:latin typeface="Chau Philomene One"/>
                <a:ea typeface="Chau Philomene One"/>
                <a:cs typeface="Chau Philomene One"/>
                <a:sym typeface="Chau Philomene One"/>
              </a:rPr>
              <a:t>Name</a:t>
            </a:r>
            <a:br>
              <a:rPr b="1" lang="en-US" sz="2600">
                <a:solidFill>
                  <a:srgbClr val="006D91"/>
                </a:solidFill>
                <a:latin typeface="Chau Philomene One"/>
                <a:ea typeface="Chau Philomene One"/>
                <a:cs typeface="Chau Philomene One"/>
                <a:sym typeface="Chau Philomene One"/>
              </a:rPr>
            </a:br>
            <a:r>
              <a:rPr b="1" lang="en-US" sz="2600">
                <a:solidFill>
                  <a:srgbClr val="006D91"/>
                </a:solidFill>
                <a:latin typeface="Chau Philomene One"/>
                <a:ea typeface="Chau Philomene One"/>
                <a:cs typeface="Chau Philomene One"/>
                <a:sym typeface="Chau Philomene One"/>
              </a:rPr>
              <a:t>Last name</a:t>
            </a:r>
            <a:endParaRPr b="1" i="0" sz="27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800"/>
              </a:spcBef>
              <a:spcAft>
                <a:spcPts val="0"/>
              </a:spcAft>
              <a:buClr>
                <a:srgbClr val="000000"/>
              </a:buClr>
              <a:buSzPts val="3300"/>
              <a:buFont typeface="Arial"/>
              <a:buNone/>
            </a:pPr>
            <a:r>
              <a:rPr b="1" lang="en-US" sz="1500">
                <a:solidFill>
                  <a:srgbClr val="006D91"/>
                </a:solidFill>
                <a:latin typeface="Chau Philomene One"/>
                <a:ea typeface="Chau Philomene One"/>
                <a:cs typeface="Chau Philomene One"/>
                <a:sym typeface="Chau Philomene One"/>
              </a:rPr>
              <a:t>Who are you ? </a:t>
            </a:r>
            <a:endParaRPr b="1" i="0" sz="1500" u="none" cap="none" strike="noStrike">
              <a:solidFill>
                <a:srgbClr val="006D91"/>
              </a:solidFill>
              <a:latin typeface="Chau Philomene One"/>
              <a:ea typeface="Chau Philomene One"/>
              <a:cs typeface="Chau Philomene One"/>
              <a:sym typeface="Chau Philomene One"/>
            </a:endParaRPr>
          </a:p>
        </p:txBody>
      </p:sp>
      <p:pic>
        <p:nvPicPr>
          <p:cNvPr id="248" name="Google Shape;248;p41"/>
          <p:cNvPicPr preferRelativeResize="0"/>
          <p:nvPr/>
        </p:nvPicPr>
        <p:blipFill rotWithShape="1">
          <a:blip r:embed="rId5">
            <a:alphaModFix/>
          </a:blip>
          <a:srcRect b="0" l="0" r="0" t="0"/>
          <a:stretch/>
        </p:blipFill>
        <p:spPr>
          <a:xfrm>
            <a:off x="1609367" y="481264"/>
            <a:ext cx="1572900" cy="1572900"/>
          </a:xfrm>
          <a:prstGeom prst="ellipse">
            <a:avLst/>
          </a:prstGeom>
          <a:noFill/>
          <a:ln cap="flat" cmpd="sng" w="19050">
            <a:solidFill>
              <a:srgbClr val="F4E04B"/>
            </a:solidFill>
            <a:prstDash val="solid"/>
            <a:round/>
            <a:headEnd len="sm" w="sm" type="none"/>
            <a:tailEnd len="sm" w="sm" type="none"/>
          </a:ln>
        </p:spPr>
      </p:pic>
      <p:sp>
        <p:nvSpPr>
          <p:cNvPr id="249" name="Google Shape;249;p41"/>
          <p:cNvSpPr/>
          <p:nvPr/>
        </p:nvSpPr>
        <p:spPr>
          <a:xfrm>
            <a:off x="2732100" y="3850481"/>
            <a:ext cx="3172200" cy="4287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1" lang="en-US" sz="1800">
                <a:solidFill>
                  <a:srgbClr val="F4E04B"/>
                </a:solidFill>
                <a:latin typeface="Chau Philomene One"/>
                <a:ea typeface="Chau Philomene One"/>
                <a:cs typeface="Chau Philomene One"/>
                <a:sym typeface="Chau Philomene One"/>
              </a:rPr>
              <a:t>19 march</a:t>
            </a:r>
            <a:r>
              <a:rPr b="1" lang="en-US" sz="1800">
                <a:solidFill>
                  <a:srgbClr val="F4E04B"/>
                </a:solidFill>
                <a:latin typeface="Chau Philomene One"/>
                <a:ea typeface="Chau Philomene One"/>
                <a:cs typeface="Chau Philomene One"/>
                <a:sym typeface="Chau Philomene One"/>
              </a:rPr>
              <a:t> 2022 session</a:t>
            </a:r>
            <a:endParaRPr b="0" sz="1800" u="none" cap="none" strike="noStrike">
              <a:solidFill>
                <a:srgbClr val="F4E04B"/>
              </a:solidFill>
              <a:latin typeface="Chau Philomene One"/>
              <a:ea typeface="Chau Philomene One"/>
              <a:cs typeface="Chau Philomene One"/>
              <a:sym typeface="Chau Philomene One"/>
            </a:endParaRPr>
          </a:p>
        </p:txBody>
      </p:sp>
      <p:sp>
        <p:nvSpPr>
          <p:cNvPr id="250" name="Google Shape;250;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9"/>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54" name="Google Shape;454;p59"/>
          <p:cNvSpPr txBox="1"/>
          <p:nvPr>
            <p:ph type="title"/>
          </p:nvPr>
        </p:nvSpPr>
        <p:spPr>
          <a:xfrm>
            <a:off x="3280970" y="117113"/>
            <a:ext cx="21726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4E04B"/>
              </a:buClr>
              <a:buSzPts val="3300"/>
              <a:buFont typeface="Calibri"/>
              <a:buNone/>
            </a:pPr>
            <a:r>
              <a:rPr lang="en-US">
                <a:solidFill>
                  <a:schemeClr val="lt1"/>
                </a:solidFill>
              </a:rPr>
              <a:t>I</a:t>
            </a:r>
            <a:r>
              <a:rPr lang="en-US">
                <a:solidFill>
                  <a:srgbClr val="F4E04B"/>
                </a:solidFill>
              </a:rPr>
              <a:t> </a:t>
            </a:r>
            <a:r>
              <a:rPr lang="en-US">
                <a:solidFill>
                  <a:srgbClr val="F4E04B"/>
                </a:solidFill>
                <a:latin typeface="Chau Philomene One"/>
                <a:ea typeface="Chau Philomene One"/>
                <a:cs typeface="Chau Philomene One"/>
                <a:sym typeface="Chau Philomene One"/>
              </a:rPr>
              <a:t>Objectives</a:t>
            </a:r>
            <a:endParaRPr>
              <a:solidFill>
                <a:srgbClr val="F4E04B"/>
              </a:solidFill>
              <a:latin typeface="Chau Philomene One"/>
              <a:ea typeface="Chau Philomene One"/>
              <a:cs typeface="Chau Philomene One"/>
              <a:sym typeface="Chau Philomene One"/>
            </a:endParaRPr>
          </a:p>
        </p:txBody>
      </p:sp>
      <p:pic>
        <p:nvPicPr>
          <p:cNvPr id="455" name="Google Shape;455;p59"/>
          <p:cNvPicPr preferRelativeResize="0"/>
          <p:nvPr/>
        </p:nvPicPr>
        <p:blipFill rotWithShape="1">
          <a:blip r:embed="rId3">
            <a:alphaModFix/>
          </a:blip>
          <a:srcRect b="0" l="0" r="0" t="0"/>
          <a:stretch/>
        </p:blipFill>
        <p:spPr>
          <a:xfrm>
            <a:off x="1108838" y="1241567"/>
            <a:ext cx="6576994" cy="3825732"/>
          </a:xfrm>
          <a:prstGeom prst="rect">
            <a:avLst/>
          </a:prstGeom>
          <a:noFill/>
          <a:ln>
            <a:noFill/>
          </a:ln>
        </p:spPr>
      </p:pic>
      <p:sp>
        <p:nvSpPr>
          <p:cNvPr id="456" name="Google Shape;456;p59"/>
          <p:cNvSpPr txBox="1"/>
          <p:nvPr/>
        </p:nvSpPr>
        <p:spPr>
          <a:xfrm>
            <a:off x="3246730" y="2250827"/>
            <a:ext cx="7836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3300"/>
              <a:buFont typeface="Chau Philomene One"/>
              <a:buNone/>
            </a:pPr>
            <a:r>
              <a:rPr lang="en-US" sz="1200">
                <a:solidFill>
                  <a:srgbClr val="006D91"/>
                </a:solidFill>
                <a:latin typeface="Chau Philomene One"/>
                <a:ea typeface="Chau Philomene One"/>
                <a:cs typeface="Chau Philomene One"/>
                <a:sym typeface="Chau Philomene One"/>
              </a:rPr>
              <a:t>Federate</a:t>
            </a:r>
            <a:endParaRPr b="0" i="0" sz="1200" u="none" cap="none" strike="noStrike">
              <a:solidFill>
                <a:srgbClr val="000000"/>
              </a:solidFill>
              <a:latin typeface="Arial"/>
              <a:ea typeface="Arial"/>
              <a:cs typeface="Arial"/>
              <a:sym typeface="Arial"/>
            </a:endParaRPr>
          </a:p>
        </p:txBody>
      </p:sp>
      <p:sp>
        <p:nvSpPr>
          <p:cNvPr id="457" name="Google Shape;457;p59"/>
          <p:cNvSpPr txBox="1"/>
          <p:nvPr/>
        </p:nvSpPr>
        <p:spPr>
          <a:xfrm>
            <a:off x="5776354" y="2911453"/>
            <a:ext cx="7836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3300"/>
              <a:buFont typeface="Chau Philomene One"/>
              <a:buNone/>
            </a:pPr>
            <a:r>
              <a:rPr lang="en-US" sz="1200">
                <a:solidFill>
                  <a:srgbClr val="006D91"/>
                </a:solidFill>
                <a:latin typeface="Chau Philomene One"/>
                <a:ea typeface="Chau Philomene One"/>
                <a:cs typeface="Chau Philomene One"/>
                <a:sym typeface="Chau Philomene One"/>
              </a:rPr>
              <a:t>Measure</a:t>
            </a:r>
            <a:endParaRPr b="0" i="0" sz="1200" u="none" cap="none" strike="noStrike">
              <a:solidFill>
                <a:srgbClr val="000000"/>
              </a:solidFill>
              <a:latin typeface="Arial"/>
              <a:ea typeface="Arial"/>
              <a:cs typeface="Arial"/>
              <a:sym typeface="Arial"/>
            </a:endParaRPr>
          </a:p>
        </p:txBody>
      </p:sp>
      <p:sp>
        <p:nvSpPr>
          <p:cNvPr id="458" name="Google Shape;458;p59"/>
          <p:cNvSpPr txBox="1"/>
          <p:nvPr/>
        </p:nvSpPr>
        <p:spPr>
          <a:xfrm>
            <a:off x="4169469" y="1998412"/>
            <a:ext cx="9195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3300"/>
              <a:buFont typeface="Chau Philomene One"/>
              <a:buNone/>
            </a:pPr>
            <a:r>
              <a:rPr lang="en-US" sz="1200">
                <a:solidFill>
                  <a:srgbClr val="006D91"/>
                </a:solidFill>
                <a:latin typeface="Chau Philomene One"/>
                <a:ea typeface="Chau Philomene One"/>
                <a:cs typeface="Chau Philomene One"/>
                <a:sym typeface="Chau Philomene One"/>
              </a:rPr>
              <a:t>Conviviality</a:t>
            </a:r>
            <a:endParaRPr b="0" i="0" sz="1200" u="none" cap="none" strike="noStrike">
              <a:solidFill>
                <a:srgbClr val="000000"/>
              </a:solidFill>
              <a:latin typeface="Arial"/>
              <a:ea typeface="Arial"/>
              <a:cs typeface="Arial"/>
              <a:sym typeface="Arial"/>
            </a:endParaRPr>
          </a:p>
        </p:txBody>
      </p:sp>
      <p:sp>
        <p:nvSpPr>
          <p:cNvPr id="459" name="Google Shape;459;p59"/>
          <p:cNvSpPr txBox="1"/>
          <p:nvPr/>
        </p:nvSpPr>
        <p:spPr>
          <a:xfrm>
            <a:off x="2630578" y="2958182"/>
            <a:ext cx="9195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1100"/>
              <a:buFont typeface="Arial"/>
              <a:buNone/>
            </a:pPr>
            <a:r>
              <a:rPr lang="en-US" sz="1200">
                <a:solidFill>
                  <a:srgbClr val="006D91"/>
                </a:solidFill>
                <a:latin typeface="Chau Philomene One"/>
                <a:ea typeface="Chau Philomene One"/>
                <a:cs typeface="Chau Philomene One"/>
                <a:sym typeface="Chau Philomene One"/>
              </a:rPr>
              <a:t>Raising awareness</a:t>
            </a:r>
            <a:endParaRPr sz="1200">
              <a:solidFill>
                <a:srgbClr val="006D91"/>
              </a:solidFill>
              <a:latin typeface="Chau Philomene One"/>
              <a:ea typeface="Chau Philomene One"/>
              <a:cs typeface="Chau Philomene One"/>
              <a:sym typeface="Chau Philomene One"/>
            </a:endParaRPr>
          </a:p>
        </p:txBody>
      </p:sp>
      <p:sp>
        <p:nvSpPr>
          <p:cNvPr id="460" name="Google Shape;460;p59"/>
          <p:cNvSpPr txBox="1"/>
          <p:nvPr/>
        </p:nvSpPr>
        <p:spPr>
          <a:xfrm>
            <a:off x="5239322" y="2286669"/>
            <a:ext cx="9195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3300"/>
              <a:buFont typeface="Chau Philomene One"/>
              <a:buNone/>
            </a:pPr>
            <a:r>
              <a:rPr lang="en-US" sz="1200">
                <a:solidFill>
                  <a:srgbClr val="006D91"/>
                </a:solidFill>
                <a:latin typeface="Chau Philomene One"/>
                <a:ea typeface="Chau Philomene One"/>
                <a:cs typeface="Chau Philomene One"/>
                <a:sym typeface="Chau Philomene One"/>
              </a:rPr>
              <a:t>Hire the first step</a:t>
            </a:r>
            <a:endParaRPr b="0" i="0" sz="1200" u="none" cap="none" strike="noStrike">
              <a:solidFill>
                <a:srgbClr val="000000"/>
              </a:solidFill>
              <a:latin typeface="Arial"/>
              <a:ea typeface="Arial"/>
              <a:cs typeface="Arial"/>
              <a:sym typeface="Arial"/>
            </a:endParaRPr>
          </a:p>
        </p:txBody>
      </p:sp>
      <p:pic>
        <p:nvPicPr>
          <p:cNvPr id="461" name="Google Shape;461;p59"/>
          <p:cNvPicPr preferRelativeResize="0"/>
          <p:nvPr/>
        </p:nvPicPr>
        <p:blipFill rotWithShape="1">
          <a:blip r:embed="rId4">
            <a:alphaModFix/>
          </a:blip>
          <a:srcRect b="0" l="0" r="0" t="0"/>
          <a:stretch/>
        </p:blipFill>
        <p:spPr>
          <a:xfrm>
            <a:off x="4030172" y="3430799"/>
            <a:ext cx="945227" cy="1323190"/>
          </a:xfrm>
          <a:prstGeom prst="rect">
            <a:avLst/>
          </a:prstGeom>
          <a:noFill/>
          <a:ln>
            <a:noFill/>
          </a:ln>
        </p:spPr>
      </p:pic>
      <p:sp>
        <p:nvSpPr>
          <p:cNvPr id="462" name="Google Shape;462;p5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p:nvPr/>
        </p:nvSpPr>
        <p:spPr>
          <a:xfrm>
            <a:off x="0" y="1415906"/>
            <a:ext cx="9144000" cy="3727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69" name="Google Shape;469;p60"/>
          <p:cNvSpPr/>
          <p:nvPr/>
        </p:nvSpPr>
        <p:spPr>
          <a:xfrm>
            <a:off x="-703504" y="-287377"/>
            <a:ext cx="3240000" cy="3240000"/>
          </a:xfrm>
          <a:prstGeom prst="ellipse">
            <a:avLst/>
          </a:prstGeom>
          <a:solidFill>
            <a:srgbClr val="F4E04B"/>
          </a:solidFill>
          <a:ln cap="flat" cmpd="sng" w="762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US" sz="5400">
                <a:solidFill>
                  <a:schemeClr val="lt1"/>
                </a:solidFill>
                <a:latin typeface="Chau Philomene One"/>
                <a:ea typeface="Chau Philomene One"/>
                <a:cs typeface="Chau Philomene One"/>
                <a:sym typeface="Chau Philomene One"/>
              </a:rPr>
              <a:t>3</a:t>
            </a:r>
            <a:endParaRPr b="0" i="0" sz="1100" u="none" cap="none" strike="noStrike">
              <a:solidFill>
                <a:schemeClr val="lt1"/>
              </a:solidFill>
              <a:latin typeface="Arial"/>
              <a:ea typeface="Arial"/>
              <a:cs typeface="Arial"/>
              <a:sym typeface="Arial"/>
            </a:endParaRPr>
          </a:p>
        </p:txBody>
      </p:sp>
      <p:sp>
        <p:nvSpPr>
          <p:cNvPr id="470" name="Google Shape;470;p60"/>
          <p:cNvSpPr txBox="1"/>
          <p:nvPr>
            <p:ph type="title"/>
          </p:nvPr>
        </p:nvSpPr>
        <p:spPr>
          <a:xfrm>
            <a:off x="2683520" y="5809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D91"/>
              </a:buClr>
              <a:buSzPts val="3300"/>
              <a:buFont typeface="Calibri"/>
              <a:buNone/>
            </a:pPr>
            <a:r>
              <a:rPr lang="en-US">
                <a:solidFill>
                  <a:srgbClr val="F4E04B"/>
                </a:solidFill>
                <a:latin typeface="Arial"/>
                <a:ea typeface="Arial"/>
                <a:cs typeface="Arial"/>
                <a:sym typeface="Arial"/>
              </a:rPr>
              <a:t>I</a:t>
            </a:r>
            <a:r>
              <a:rPr lang="en-US">
                <a:solidFill>
                  <a:srgbClr val="006D91"/>
                </a:solidFill>
                <a:latin typeface="Chau Philomene One"/>
                <a:ea typeface="Chau Philomene One"/>
                <a:cs typeface="Chau Philomene One"/>
                <a:sym typeface="Chau Philomene One"/>
              </a:rPr>
              <a:t> 2 Categories of Cyber CleanUp</a:t>
            </a:r>
            <a:endParaRPr>
              <a:solidFill>
                <a:srgbClr val="006D91"/>
              </a:solidFill>
              <a:latin typeface="Chau Philomene One"/>
              <a:ea typeface="Chau Philomene One"/>
              <a:cs typeface="Chau Philomene One"/>
              <a:sym typeface="Chau Philomene One"/>
            </a:endParaRPr>
          </a:p>
        </p:txBody>
      </p:sp>
      <p:sp>
        <p:nvSpPr>
          <p:cNvPr id="471" name="Google Shape;471;p60"/>
          <p:cNvSpPr txBox="1"/>
          <p:nvPr>
            <p:ph idx="1" type="body"/>
          </p:nvPr>
        </p:nvSpPr>
        <p:spPr>
          <a:xfrm>
            <a:off x="2844488" y="1990950"/>
            <a:ext cx="5835300" cy="25665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chemeClr val="lt1"/>
              </a:buClr>
              <a:buSzPts val="2100"/>
              <a:buNone/>
            </a:pPr>
            <a:r>
              <a:rPr lang="en-US" sz="2400">
                <a:solidFill>
                  <a:schemeClr val="lt1"/>
                </a:solidFill>
                <a:latin typeface="Chau Philomene One"/>
                <a:ea typeface="Chau Philomene One"/>
                <a:cs typeface="Chau Philomene One"/>
                <a:sym typeface="Chau Philomene One"/>
              </a:rPr>
              <a:t>For this</a:t>
            </a:r>
            <a:r>
              <a:rPr lang="en-US" sz="2400">
                <a:solidFill>
                  <a:schemeClr val="lt1"/>
                </a:solidFill>
                <a:latin typeface="Chau Philomene One"/>
                <a:ea typeface="Chau Philomene One"/>
                <a:cs typeface="Chau Philomene One"/>
                <a:sym typeface="Chau Philomene One"/>
              </a:rPr>
              <a:t> 2022 edition, 2 categories of Cyber CleanUp :</a:t>
            </a:r>
            <a:r>
              <a:rPr lang="en-US" sz="2700">
                <a:solidFill>
                  <a:schemeClr val="lt1"/>
                </a:solidFill>
                <a:latin typeface="Chau Philomene One"/>
                <a:ea typeface="Chau Philomene One"/>
                <a:cs typeface="Chau Philomene One"/>
                <a:sym typeface="Chau Philomene One"/>
              </a:rPr>
              <a:t> </a:t>
            </a:r>
            <a:endParaRPr sz="2700">
              <a:solidFill>
                <a:schemeClr val="lt1"/>
              </a:solidFill>
              <a:latin typeface="Chau Philomene One"/>
              <a:ea typeface="Chau Philomene One"/>
              <a:cs typeface="Chau Philomene One"/>
              <a:sym typeface="Chau Philomene One"/>
            </a:endParaRPr>
          </a:p>
          <a:p>
            <a:pPr indent="0" lvl="0" marL="0" rtl="0" algn="l">
              <a:lnSpc>
                <a:spcPct val="90000"/>
              </a:lnSpc>
              <a:spcBef>
                <a:spcPts val="800"/>
              </a:spcBef>
              <a:spcAft>
                <a:spcPts val="0"/>
              </a:spcAft>
              <a:buClr>
                <a:schemeClr val="lt1"/>
              </a:buClr>
              <a:buSzPts val="2100"/>
              <a:buNone/>
            </a:pPr>
            <a:r>
              <a:t/>
            </a:r>
            <a:endParaRPr sz="1700">
              <a:solidFill>
                <a:schemeClr val="lt1"/>
              </a:solidFill>
              <a:latin typeface="Chau Philomene One"/>
              <a:ea typeface="Chau Philomene One"/>
              <a:cs typeface="Chau Philomene One"/>
              <a:sym typeface="Chau Philomene One"/>
            </a:endParaRPr>
          </a:p>
          <a:p>
            <a:pPr indent="-279400" lvl="0" marL="342900" rtl="0" algn="l">
              <a:lnSpc>
                <a:spcPct val="90000"/>
              </a:lnSpc>
              <a:spcBef>
                <a:spcPts val="800"/>
              </a:spcBef>
              <a:spcAft>
                <a:spcPts val="0"/>
              </a:spcAft>
              <a:buClr>
                <a:schemeClr val="lt1"/>
              </a:buClr>
              <a:buSzPts val="1800"/>
              <a:buFont typeface="Chau Philomene One"/>
              <a:buChar char="●"/>
            </a:pPr>
            <a:r>
              <a:rPr lang="en-US">
                <a:solidFill>
                  <a:srgbClr val="F4E04B"/>
                </a:solidFill>
                <a:latin typeface="Chau Philomene One"/>
                <a:ea typeface="Chau Philomene One"/>
                <a:cs typeface="Chau Philomene One"/>
                <a:sym typeface="Chau Philomene One"/>
              </a:rPr>
              <a:t>Cyber CleanUp Data: </a:t>
            </a:r>
            <a:r>
              <a:rPr lang="en-US">
                <a:solidFill>
                  <a:schemeClr val="lt1"/>
                </a:solidFill>
                <a:latin typeface="Chau Philomene One"/>
                <a:ea typeface="Chau Philomene One"/>
                <a:cs typeface="Chau Philomene One"/>
                <a:sym typeface="Chau Philomene One"/>
              </a:rPr>
              <a:t>let's clean up our data</a:t>
            </a:r>
            <a:r>
              <a:rPr lang="en-US">
                <a:solidFill>
                  <a:schemeClr val="lt1"/>
                </a:solidFill>
                <a:latin typeface="Chau Philomene One"/>
                <a:ea typeface="Chau Philomene One"/>
                <a:cs typeface="Chau Philomene One"/>
                <a:sym typeface="Chau Philomene One"/>
              </a:rPr>
              <a:t>!</a:t>
            </a:r>
            <a:endParaRPr>
              <a:solidFill>
                <a:schemeClr val="lt1"/>
              </a:solidFill>
              <a:latin typeface="Chau Philomene One"/>
              <a:ea typeface="Chau Philomene One"/>
              <a:cs typeface="Chau Philomene One"/>
              <a:sym typeface="Chau Philomene One"/>
            </a:endParaRPr>
          </a:p>
          <a:p>
            <a:pPr indent="0" lvl="0" marL="0" rtl="0" algn="l">
              <a:lnSpc>
                <a:spcPct val="90000"/>
              </a:lnSpc>
              <a:spcBef>
                <a:spcPts val="800"/>
              </a:spcBef>
              <a:spcAft>
                <a:spcPts val="0"/>
              </a:spcAft>
              <a:buNone/>
            </a:pPr>
            <a:r>
              <a:t/>
            </a:r>
            <a:endParaRPr sz="1700">
              <a:solidFill>
                <a:srgbClr val="F4E04B"/>
              </a:solidFill>
              <a:latin typeface="Chau Philomene One"/>
              <a:ea typeface="Chau Philomene One"/>
              <a:cs typeface="Chau Philomene One"/>
              <a:sym typeface="Chau Philomene One"/>
            </a:endParaRPr>
          </a:p>
          <a:p>
            <a:pPr indent="-298450" lvl="0" marL="342900" rtl="0" algn="l">
              <a:lnSpc>
                <a:spcPct val="90000"/>
              </a:lnSpc>
              <a:spcBef>
                <a:spcPts val="800"/>
              </a:spcBef>
              <a:spcAft>
                <a:spcPts val="0"/>
              </a:spcAft>
              <a:buClr>
                <a:schemeClr val="lt1"/>
              </a:buClr>
              <a:buSzPts val="2100"/>
              <a:buFont typeface="Chau Philomene One"/>
              <a:buChar char="●"/>
            </a:pPr>
            <a:r>
              <a:rPr lang="en-US">
                <a:solidFill>
                  <a:srgbClr val="F4E04B"/>
                </a:solidFill>
                <a:latin typeface="Chau Philomene One"/>
                <a:ea typeface="Chau Philomene One"/>
                <a:cs typeface="Chau Philomene One"/>
                <a:sym typeface="Chau Philomene One"/>
              </a:rPr>
              <a:t>Cyber CleanUp Equipment : </a:t>
            </a:r>
            <a:r>
              <a:rPr lang="en-US">
                <a:solidFill>
                  <a:schemeClr val="lt1"/>
                </a:solidFill>
                <a:latin typeface="Chau Philomene One"/>
                <a:ea typeface="Chau Philomene One"/>
                <a:cs typeface="Chau Philomene One"/>
                <a:sym typeface="Chau Philomene One"/>
              </a:rPr>
              <a:t>give a second life to our digital equipment</a:t>
            </a:r>
            <a:r>
              <a:rPr lang="en-US">
                <a:solidFill>
                  <a:schemeClr val="lt1"/>
                </a:solidFill>
              </a:rPr>
              <a:t>!</a:t>
            </a:r>
            <a:endParaRPr>
              <a:solidFill>
                <a:schemeClr val="lt1"/>
              </a:solidFill>
            </a:endParaRPr>
          </a:p>
        </p:txBody>
      </p:sp>
      <p:pic>
        <p:nvPicPr>
          <p:cNvPr descr="Une image contenant texte&#10;&#10;Description générée automatiquement" id="472" name="Google Shape;472;p60"/>
          <p:cNvPicPr preferRelativeResize="0"/>
          <p:nvPr/>
        </p:nvPicPr>
        <p:blipFill rotWithShape="1">
          <a:blip r:embed="rId3">
            <a:alphaModFix/>
          </a:blip>
          <a:srcRect b="0" l="0" r="0" t="0"/>
          <a:stretch/>
        </p:blipFill>
        <p:spPr>
          <a:xfrm>
            <a:off x="8197679" y="342153"/>
            <a:ext cx="635343" cy="889878"/>
          </a:xfrm>
          <a:prstGeom prst="rect">
            <a:avLst/>
          </a:prstGeom>
          <a:noFill/>
          <a:ln>
            <a:noFill/>
          </a:ln>
        </p:spPr>
      </p:pic>
      <p:sp>
        <p:nvSpPr>
          <p:cNvPr id="473" name="Google Shape;473;p60"/>
          <p:cNvSpPr/>
          <p:nvPr/>
        </p:nvSpPr>
        <p:spPr>
          <a:xfrm>
            <a:off x="2420531" y="3151656"/>
            <a:ext cx="450000" cy="364200"/>
          </a:xfrm>
          <a:prstGeom prst="rightArrow">
            <a:avLst>
              <a:gd fmla="val 39283" name="adj1"/>
              <a:gd fmla="val 50000" name="adj2"/>
            </a:avLst>
          </a:prstGeom>
          <a:solidFill>
            <a:srgbClr val="F4E04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4" name="Google Shape;474;p60"/>
          <p:cNvSpPr/>
          <p:nvPr/>
        </p:nvSpPr>
        <p:spPr>
          <a:xfrm>
            <a:off x="2420531" y="3845956"/>
            <a:ext cx="450000" cy="364200"/>
          </a:xfrm>
          <a:prstGeom prst="rightArrow">
            <a:avLst>
              <a:gd fmla="val 39283" name="adj1"/>
              <a:gd fmla="val 50000" name="adj2"/>
            </a:avLst>
          </a:prstGeom>
          <a:solidFill>
            <a:srgbClr val="F4E04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5" name="Google Shape;475;p6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1"/>
          <p:cNvSpPr/>
          <p:nvPr/>
        </p:nvSpPr>
        <p:spPr>
          <a:xfrm>
            <a:off x="0" y="0"/>
            <a:ext cx="9144000" cy="5143500"/>
          </a:xfrm>
          <a:prstGeom prst="rect">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82" name="Google Shape;482;p61"/>
          <p:cNvSpPr/>
          <p:nvPr/>
        </p:nvSpPr>
        <p:spPr>
          <a:xfrm>
            <a:off x="-703504" y="-287377"/>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r">
              <a:spcBef>
                <a:spcPts val="0"/>
              </a:spcBef>
              <a:spcAft>
                <a:spcPts val="0"/>
              </a:spcAft>
              <a:buClr>
                <a:schemeClr val="dk1"/>
              </a:buClr>
              <a:buSzPts val="1100"/>
              <a:buFont typeface="Arial"/>
              <a:buNone/>
            </a:pPr>
            <a:r>
              <a:rPr lang="en-US" sz="4800">
                <a:solidFill>
                  <a:schemeClr val="lt1"/>
                </a:solidFill>
                <a:latin typeface="Chau Philomene One"/>
                <a:ea typeface="Chau Philomene One"/>
                <a:cs typeface="Chau Philomene One"/>
                <a:sym typeface="Chau Philomene One"/>
              </a:rPr>
              <a:t>Action !</a:t>
            </a:r>
            <a:endParaRPr sz="4800">
              <a:solidFill>
                <a:schemeClr val="lt1"/>
              </a:solidFill>
              <a:latin typeface="Chau Philomene One"/>
              <a:ea typeface="Chau Philomene One"/>
              <a:cs typeface="Chau Philomene One"/>
              <a:sym typeface="Chau Philomene One"/>
            </a:endParaRPr>
          </a:p>
          <a:p>
            <a:pPr indent="0" lvl="0" marL="0" rtl="0" algn="r">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pic>
        <p:nvPicPr>
          <p:cNvPr descr="Une image contenant texte&#10;&#10;Description générée automatiquement" id="483" name="Google Shape;483;p61"/>
          <p:cNvPicPr preferRelativeResize="0"/>
          <p:nvPr/>
        </p:nvPicPr>
        <p:blipFill rotWithShape="1">
          <a:blip r:embed="rId3">
            <a:alphaModFix/>
          </a:blip>
          <a:srcRect b="6902" l="18652" r="17097" t="7245"/>
          <a:stretch/>
        </p:blipFill>
        <p:spPr>
          <a:xfrm rot="1095056">
            <a:off x="5113420" y="120318"/>
            <a:ext cx="3570558" cy="3180569"/>
          </a:xfrm>
          <a:prstGeom prst="rect">
            <a:avLst/>
          </a:prstGeom>
          <a:noFill/>
          <a:ln>
            <a:noFill/>
          </a:ln>
        </p:spPr>
      </p:pic>
      <p:sp>
        <p:nvSpPr>
          <p:cNvPr id="484" name="Google Shape;484;p61"/>
          <p:cNvSpPr/>
          <p:nvPr/>
        </p:nvSpPr>
        <p:spPr>
          <a:xfrm>
            <a:off x="1318031" y="3047194"/>
            <a:ext cx="54948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b="0" i="0" lang="en-US" sz="3600" u="none" cap="none" strike="noStrike">
                <a:solidFill>
                  <a:srgbClr val="006D91"/>
                </a:solidFill>
                <a:latin typeface="Chau Philomene One"/>
                <a:ea typeface="Chau Philomene One"/>
                <a:cs typeface="Chau Philomene One"/>
                <a:sym typeface="Chau Philomene One"/>
              </a:rPr>
              <a:t>Cyber CleanUp </a:t>
            </a:r>
            <a:r>
              <a:rPr lang="en-US" sz="3600">
                <a:solidFill>
                  <a:srgbClr val="006D91"/>
                </a:solidFill>
                <a:latin typeface="Chau Philomene One"/>
                <a:ea typeface="Chau Philomene One"/>
                <a:cs typeface="Chau Philomene One"/>
                <a:sym typeface="Chau Philomene One"/>
              </a:rPr>
              <a:t>Data</a:t>
            </a:r>
            <a:endParaRPr b="0" i="0" sz="36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rgbClr val="006D91"/>
                </a:solidFill>
                <a:latin typeface="Chau Philomene One"/>
                <a:ea typeface="Chau Philomene One"/>
                <a:cs typeface="Chau Philomene One"/>
                <a:sym typeface="Chau Philomene One"/>
              </a:rPr>
              <a:t>#CyberWCUD</a:t>
            </a:r>
            <a:r>
              <a:rPr b="0" i="0" lang="en-US" sz="2900" u="none" cap="none" strike="noStrike">
                <a:solidFill>
                  <a:schemeClr val="lt1"/>
                </a:solidFill>
                <a:latin typeface="Chau Philomene One"/>
                <a:ea typeface="Chau Philomene One"/>
                <a:cs typeface="Chau Philomene One"/>
                <a:sym typeface="Chau Philomene One"/>
              </a:rPr>
              <a:t>2022</a:t>
            </a:r>
            <a:br>
              <a:rPr b="0" i="0" lang="en-US" sz="2900" u="none" cap="none" strike="noStrike">
                <a:solidFill>
                  <a:schemeClr val="lt1"/>
                </a:solidFill>
                <a:latin typeface="Chau Philomene One"/>
                <a:ea typeface="Chau Philomene One"/>
                <a:cs typeface="Chau Philomene One"/>
                <a:sym typeface="Chau Philomene One"/>
              </a:rPr>
            </a:br>
            <a:endParaRPr b="0" i="0" sz="2900" u="none" cap="none" strike="noStrike">
              <a:solidFill>
                <a:srgbClr val="006D91"/>
              </a:solidFill>
              <a:latin typeface="Chau Philomene One"/>
              <a:ea typeface="Chau Philomene One"/>
              <a:cs typeface="Chau Philomene One"/>
              <a:sym typeface="Chau Philomene One"/>
            </a:endParaRPr>
          </a:p>
        </p:txBody>
      </p:sp>
      <p:sp>
        <p:nvSpPr>
          <p:cNvPr id="485" name="Google Shape;485;p61"/>
          <p:cNvSpPr/>
          <p:nvPr/>
        </p:nvSpPr>
        <p:spPr>
          <a:xfrm>
            <a:off x="6393812" y="2763195"/>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Une image contenant texte&#10;&#10;Description générée automatiquement" id="486" name="Google Shape;486;p61"/>
          <p:cNvPicPr preferRelativeResize="0"/>
          <p:nvPr/>
        </p:nvPicPr>
        <p:blipFill rotWithShape="1">
          <a:blip r:embed="rId4">
            <a:alphaModFix/>
          </a:blip>
          <a:srcRect b="0" l="0" r="0" t="0"/>
          <a:stretch/>
        </p:blipFill>
        <p:spPr>
          <a:xfrm>
            <a:off x="7423376" y="3264993"/>
            <a:ext cx="1180872" cy="1653959"/>
          </a:xfrm>
          <a:prstGeom prst="rect">
            <a:avLst/>
          </a:prstGeom>
          <a:noFill/>
          <a:ln>
            <a:noFill/>
          </a:ln>
        </p:spPr>
      </p:pic>
      <p:sp>
        <p:nvSpPr>
          <p:cNvPr id="487" name="Google Shape;487;p6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1" name="Shape 491"/>
        <p:cNvGrpSpPr/>
        <p:nvPr/>
      </p:nvGrpSpPr>
      <p:grpSpPr>
        <a:xfrm>
          <a:off x="0" y="0"/>
          <a:ext cx="0" cy="0"/>
          <a:chOff x="0" y="0"/>
          <a:chExt cx="0" cy="0"/>
        </a:xfrm>
      </p:grpSpPr>
      <p:sp>
        <p:nvSpPr>
          <p:cNvPr id="492" name="Google Shape;492;p62"/>
          <p:cNvSpPr/>
          <p:nvPr/>
        </p:nvSpPr>
        <p:spPr>
          <a:xfrm>
            <a:off x="4800600" y="1143000"/>
            <a:ext cx="3886200" cy="3429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2600">
                <a:solidFill>
                  <a:srgbClr val="006D90"/>
                </a:solidFill>
                <a:latin typeface="Chau Philomene One"/>
                <a:ea typeface="Chau Philomene One"/>
                <a:cs typeface="Chau Philomene One"/>
                <a:sym typeface="Chau Philomene One"/>
              </a:rPr>
              <a:t>Why it is important to clean up your data </a:t>
            </a:r>
            <a:r>
              <a:rPr b="1" i="0" lang="en-US" sz="2600" u="none" cap="none" strike="noStrike">
                <a:solidFill>
                  <a:srgbClr val="006D90"/>
                </a:solidFill>
                <a:latin typeface="Chau Philomene One"/>
                <a:ea typeface="Chau Philomene One"/>
                <a:cs typeface="Chau Philomene One"/>
                <a:sym typeface="Chau Philomene One"/>
              </a:rPr>
              <a:t>?</a:t>
            </a:r>
            <a:endParaRPr i="0" sz="2600" u="none" cap="none" strike="noStrike">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2600" u="none" cap="none" strike="noStrike">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lang="en-US"/>
              <a:t>Accumulating data on your smartphone or computer accelerates the planned obsolescence of your equipment and increases the storage capacity required in data centers. </a:t>
            </a:r>
            <a:endParaRPr b="1"/>
          </a:p>
          <a:p>
            <a:pPr indent="0" lvl="0" marL="0" marR="0" rtl="0" algn="just">
              <a:lnSpc>
                <a:spcPct val="100000"/>
              </a:lnSpc>
              <a:spcBef>
                <a:spcPts val="0"/>
              </a:spcBef>
              <a:spcAft>
                <a:spcPts val="0"/>
              </a:spcAft>
              <a:buClr>
                <a:schemeClr val="dk1"/>
              </a:buClr>
              <a:buSzPts val="1100"/>
              <a:buFont typeface="Arial"/>
              <a:buNone/>
            </a:pPr>
            <a:r>
              <a:t/>
            </a:r>
            <a:endParaRPr b="1"/>
          </a:p>
          <a:p>
            <a:pPr indent="0" lvl="0" marL="0" marR="0" rtl="0" algn="just">
              <a:lnSpc>
                <a:spcPct val="100000"/>
              </a:lnSpc>
              <a:spcBef>
                <a:spcPts val="0"/>
              </a:spcBef>
              <a:spcAft>
                <a:spcPts val="0"/>
              </a:spcAft>
              <a:buSzPts val="1100"/>
              <a:buNone/>
            </a:pPr>
            <a:r>
              <a:rPr b="1" lang="en-US"/>
              <a:t>Cleaning your smartphone or computer means lightening your equipment, improving its performance and extending its lifespan</a:t>
            </a:r>
            <a:r>
              <a:rPr b="1" lang="en-US"/>
              <a:t> ! </a:t>
            </a:r>
            <a:endParaRPr b="1"/>
          </a:p>
          <a:p>
            <a:pPr indent="0" lvl="0" marL="0" marR="0" rtl="0" algn="l">
              <a:lnSpc>
                <a:spcPct val="100000"/>
              </a:lnSpc>
              <a:spcBef>
                <a:spcPts val="0"/>
              </a:spcBef>
              <a:spcAft>
                <a:spcPts val="0"/>
              </a:spcAft>
              <a:buNone/>
            </a:pPr>
            <a:r>
              <a:t/>
            </a:r>
            <a:endParaRPr b="1"/>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p:txBody>
      </p:sp>
      <p:pic>
        <p:nvPicPr>
          <p:cNvPr id="493" name="Google Shape;493;p62"/>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494" name="Google Shape;494;p6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495" name="Google Shape;495;p62"/>
          <p:cNvPicPr preferRelativeResize="0"/>
          <p:nvPr/>
        </p:nvPicPr>
        <p:blipFill>
          <a:blip r:embed="rId4">
            <a:alphaModFix/>
          </a:blip>
          <a:stretch>
            <a:fillRect/>
          </a:stretch>
        </p:blipFill>
        <p:spPr>
          <a:xfrm>
            <a:off x="-571501" y="0"/>
            <a:ext cx="5143501"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499" name="Shape 499"/>
        <p:cNvGrpSpPr/>
        <p:nvPr/>
      </p:nvGrpSpPr>
      <p:grpSpPr>
        <a:xfrm>
          <a:off x="0" y="0"/>
          <a:ext cx="0" cy="0"/>
          <a:chOff x="0" y="0"/>
          <a:chExt cx="0" cy="0"/>
        </a:xfrm>
      </p:grpSpPr>
      <p:sp>
        <p:nvSpPr>
          <p:cNvPr id="500" name="Google Shape;500;p6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501" name="Google Shape;501;p63"/>
          <p:cNvPicPr preferRelativeResize="0"/>
          <p:nvPr/>
        </p:nvPicPr>
        <p:blipFill>
          <a:blip r:embed="rId3">
            <a:alphaModFix/>
          </a:blip>
          <a:stretch>
            <a:fillRect/>
          </a:stretch>
        </p:blipFill>
        <p:spPr>
          <a:xfrm>
            <a:off x="490682" y="381000"/>
            <a:ext cx="7510318" cy="4419599"/>
          </a:xfrm>
          <a:prstGeom prst="rect">
            <a:avLst/>
          </a:prstGeom>
          <a:noFill/>
          <a:ln>
            <a:noFill/>
          </a:ln>
        </p:spPr>
      </p:pic>
      <p:sp>
        <p:nvSpPr>
          <p:cNvPr id="502" name="Google Shape;502;p63"/>
          <p:cNvSpPr/>
          <p:nvPr/>
        </p:nvSpPr>
        <p:spPr>
          <a:xfrm>
            <a:off x="1371600" y="1038600"/>
            <a:ext cx="61722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SzPts val="1100"/>
              <a:buNone/>
            </a:pPr>
            <a:r>
              <a:rPr b="1" lang="en-US" sz="2600">
                <a:solidFill>
                  <a:srgbClr val="006D91"/>
                </a:solidFill>
                <a:latin typeface="Chau Philomene One"/>
                <a:ea typeface="Chau Philomene One"/>
                <a:cs typeface="Chau Philomene One"/>
                <a:sym typeface="Chau Philomene One"/>
              </a:rPr>
              <a:t>Our Cyber CleanUp Data scope</a:t>
            </a:r>
            <a:endParaRPr b="1" sz="26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sz="1900"/>
          </a:p>
          <a:p>
            <a:pPr indent="0" lvl="0" marL="0" marR="0" rtl="0" algn="l">
              <a:lnSpc>
                <a:spcPct val="100000"/>
              </a:lnSpc>
              <a:spcBef>
                <a:spcPts val="0"/>
              </a:spcBef>
              <a:spcAft>
                <a:spcPts val="0"/>
              </a:spcAft>
              <a:buNone/>
            </a:pPr>
            <a:r>
              <a:t/>
            </a:r>
            <a:endParaRPr sz="1900"/>
          </a:p>
          <a:p>
            <a:pPr indent="-349250" lvl="0" marL="457200" rtl="0" algn="l">
              <a:spcBef>
                <a:spcPts val="0"/>
              </a:spcBef>
              <a:spcAft>
                <a:spcPts val="0"/>
              </a:spcAft>
              <a:buClr>
                <a:srgbClr val="F2CC1E"/>
              </a:buClr>
              <a:buSzPts val="1900"/>
              <a:buFont typeface="Chau Philomene One"/>
              <a:buChar char="➔"/>
            </a:pPr>
            <a:r>
              <a:rPr b="1" lang="en-US" sz="1900">
                <a:solidFill>
                  <a:srgbClr val="F2CC1E"/>
                </a:solidFill>
                <a:latin typeface="Chau Philomene One"/>
                <a:ea typeface="Chau Philomene One"/>
                <a:cs typeface="Chau Philomene One"/>
                <a:sym typeface="Chau Philomene One"/>
              </a:rPr>
              <a:t>Our mailboxes</a:t>
            </a:r>
            <a:endParaRPr b="1" sz="1900">
              <a:solidFill>
                <a:srgbClr val="F2CC1E"/>
              </a:solidFill>
              <a:latin typeface="Chau Philomene One"/>
              <a:ea typeface="Chau Philomene One"/>
              <a:cs typeface="Chau Philomene One"/>
              <a:sym typeface="Chau Philomene One"/>
            </a:endParaRPr>
          </a:p>
          <a:p>
            <a:pPr indent="-349250" lvl="0" marL="457200" rtl="0" algn="l">
              <a:spcBef>
                <a:spcPts val="0"/>
              </a:spcBef>
              <a:spcAft>
                <a:spcPts val="0"/>
              </a:spcAft>
              <a:buClr>
                <a:srgbClr val="006D91"/>
              </a:buClr>
              <a:buSzPts val="1900"/>
              <a:buFont typeface="Chau Philomene One"/>
              <a:buChar char="➔"/>
            </a:pPr>
            <a:r>
              <a:rPr b="1" lang="en-US" sz="1900">
                <a:solidFill>
                  <a:srgbClr val="006D91"/>
                </a:solidFill>
                <a:latin typeface="Chau Philomene One"/>
                <a:ea typeface="Chau Philomene One"/>
                <a:cs typeface="Chau Philomene One"/>
                <a:sym typeface="Chau Philomene One"/>
              </a:rPr>
              <a:t>Our computers, servers or cloud data</a:t>
            </a:r>
            <a:endParaRPr b="1" sz="1900">
              <a:solidFill>
                <a:srgbClr val="006D91"/>
              </a:solidFill>
              <a:latin typeface="Chau Philomene One"/>
              <a:ea typeface="Chau Philomene One"/>
              <a:cs typeface="Chau Philomene One"/>
              <a:sym typeface="Chau Philomene One"/>
            </a:endParaRPr>
          </a:p>
          <a:p>
            <a:pPr indent="-349250" lvl="0" marL="457200" rtl="0" algn="l">
              <a:spcBef>
                <a:spcPts val="0"/>
              </a:spcBef>
              <a:spcAft>
                <a:spcPts val="0"/>
              </a:spcAft>
              <a:buClr>
                <a:srgbClr val="F2CC1E"/>
              </a:buClr>
              <a:buSzPts val="1900"/>
              <a:buFont typeface="Chau Philomene One"/>
              <a:buChar char="➔"/>
            </a:pPr>
            <a:r>
              <a:rPr b="1" lang="en-US" sz="1900">
                <a:solidFill>
                  <a:srgbClr val="F2CC1E"/>
                </a:solidFill>
                <a:latin typeface="Chau Philomene One"/>
                <a:ea typeface="Chau Philomene One"/>
                <a:cs typeface="Chau Philomene One"/>
                <a:sym typeface="Chau Philomene One"/>
              </a:rPr>
              <a:t>Our phones and tablets</a:t>
            </a:r>
            <a:endParaRPr b="1" sz="1900">
              <a:solidFill>
                <a:srgbClr val="F2CC1E"/>
              </a:solidFill>
              <a:latin typeface="Chau Philomene One"/>
              <a:ea typeface="Chau Philomene One"/>
              <a:cs typeface="Chau Philomene One"/>
              <a:sym typeface="Chau Philomene One"/>
            </a:endParaRPr>
          </a:p>
          <a:p>
            <a:pPr indent="-349250" lvl="0" marL="457200" rtl="0" algn="l">
              <a:spcBef>
                <a:spcPts val="0"/>
              </a:spcBef>
              <a:spcAft>
                <a:spcPts val="0"/>
              </a:spcAft>
              <a:buClr>
                <a:srgbClr val="006D91"/>
              </a:buClr>
              <a:buSzPts val="1900"/>
              <a:buFont typeface="Chau Philomene One"/>
              <a:buChar char="➔"/>
            </a:pPr>
            <a:r>
              <a:rPr b="1" lang="en-US" sz="1900">
                <a:solidFill>
                  <a:srgbClr val="006D91"/>
                </a:solidFill>
                <a:latin typeface="Chau Philomene One"/>
                <a:ea typeface="Chau Philomene One"/>
                <a:cs typeface="Chau Philomene One"/>
                <a:sym typeface="Chau Philomene One"/>
              </a:rPr>
              <a:t>Our social media</a:t>
            </a:r>
            <a:endParaRPr b="1" sz="19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p:txBody>
      </p:sp>
      <p:pic>
        <p:nvPicPr>
          <p:cNvPr id="503" name="Google Shape;503;p63"/>
          <p:cNvPicPr preferRelativeResize="0"/>
          <p:nvPr/>
        </p:nvPicPr>
        <p:blipFill rotWithShape="1">
          <a:blip r:embed="rId4">
            <a:alphaModFix/>
          </a:blip>
          <a:srcRect b="0" l="0" r="0" t="0"/>
          <a:stretch/>
        </p:blipFill>
        <p:spPr>
          <a:xfrm>
            <a:off x="2971800" y="3581400"/>
            <a:ext cx="590320" cy="616725"/>
          </a:xfrm>
          <a:prstGeom prst="rect">
            <a:avLst/>
          </a:prstGeom>
          <a:noFill/>
          <a:ln>
            <a:noFill/>
          </a:ln>
        </p:spPr>
      </p:pic>
      <p:pic>
        <p:nvPicPr>
          <p:cNvPr id="504" name="Google Shape;504;p63"/>
          <p:cNvPicPr preferRelativeResize="0"/>
          <p:nvPr/>
        </p:nvPicPr>
        <p:blipFill rotWithShape="1">
          <a:blip r:embed="rId5">
            <a:alphaModFix/>
          </a:blip>
          <a:srcRect b="0" l="0" r="0" t="0"/>
          <a:stretch/>
        </p:blipFill>
        <p:spPr>
          <a:xfrm>
            <a:off x="1919711" y="3706239"/>
            <a:ext cx="571079" cy="364856"/>
          </a:xfrm>
          <a:prstGeom prst="rect">
            <a:avLst/>
          </a:prstGeom>
          <a:noFill/>
          <a:ln>
            <a:noFill/>
          </a:ln>
        </p:spPr>
      </p:pic>
      <p:pic>
        <p:nvPicPr>
          <p:cNvPr id="505" name="Google Shape;505;p63"/>
          <p:cNvPicPr preferRelativeResize="0"/>
          <p:nvPr/>
        </p:nvPicPr>
        <p:blipFill rotWithShape="1">
          <a:blip r:embed="rId6">
            <a:alphaModFix/>
          </a:blip>
          <a:srcRect b="0" l="0" r="0" t="0"/>
          <a:stretch/>
        </p:blipFill>
        <p:spPr>
          <a:xfrm>
            <a:off x="4848195" y="3505200"/>
            <a:ext cx="634485" cy="554489"/>
          </a:xfrm>
          <a:prstGeom prst="rect">
            <a:avLst/>
          </a:prstGeom>
          <a:noFill/>
          <a:ln>
            <a:noFill/>
          </a:ln>
        </p:spPr>
      </p:pic>
      <p:pic>
        <p:nvPicPr>
          <p:cNvPr id="506" name="Google Shape;506;p63"/>
          <p:cNvPicPr preferRelativeResize="0"/>
          <p:nvPr/>
        </p:nvPicPr>
        <p:blipFill rotWithShape="1">
          <a:blip r:embed="rId7">
            <a:alphaModFix/>
          </a:blip>
          <a:srcRect b="0" l="0" r="0" t="0"/>
          <a:stretch/>
        </p:blipFill>
        <p:spPr>
          <a:xfrm>
            <a:off x="3962400" y="3505200"/>
            <a:ext cx="429576" cy="741359"/>
          </a:xfrm>
          <a:prstGeom prst="rect">
            <a:avLst/>
          </a:prstGeom>
          <a:noFill/>
          <a:ln>
            <a:noFill/>
          </a:ln>
        </p:spPr>
      </p:pic>
      <p:pic>
        <p:nvPicPr>
          <p:cNvPr descr="Une image contenant texte&#10;&#10;Description générée automatiquement" id="507" name="Google Shape;507;p63"/>
          <p:cNvPicPr preferRelativeResize="0"/>
          <p:nvPr/>
        </p:nvPicPr>
        <p:blipFill rotWithShape="1">
          <a:blip r:embed="rId8">
            <a:alphaModFix/>
          </a:blip>
          <a:srcRect b="0" l="0" r="0" t="0"/>
          <a:stretch/>
        </p:blipFill>
        <p:spPr>
          <a:xfrm>
            <a:off x="8382000" y="76200"/>
            <a:ext cx="640440" cy="8972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4"/>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14" name="Google Shape;514;p64"/>
          <p:cNvSpPr txBox="1"/>
          <p:nvPr/>
        </p:nvSpPr>
        <p:spPr>
          <a:xfrm>
            <a:off x="331271" y="505753"/>
            <a:ext cx="78867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3300"/>
              <a:buFont typeface="Chau Philomene One"/>
              <a:buNone/>
            </a:pPr>
            <a:r>
              <a:rPr b="1" i="0" lang="en-US" sz="2400" u="none" cap="none" strike="noStrike">
                <a:solidFill>
                  <a:srgbClr val="F4E04B"/>
                </a:solidFill>
                <a:latin typeface="Arial"/>
                <a:ea typeface="Arial"/>
                <a:cs typeface="Arial"/>
                <a:sym typeface="Arial"/>
              </a:rPr>
              <a:t>I </a:t>
            </a:r>
            <a:r>
              <a:rPr lang="en-US" sz="2400">
                <a:solidFill>
                  <a:schemeClr val="lt1"/>
                </a:solidFill>
                <a:latin typeface="Chau Philomene One"/>
                <a:ea typeface="Chau Philomene One"/>
                <a:cs typeface="Chau Philomene One"/>
                <a:sym typeface="Chau Philomene One"/>
              </a:rPr>
              <a:t>Outcome</a:t>
            </a:r>
            <a:endParaRPr b="0" i="0" sz="1100" u="none" cap="none" strike="noStrike">
              <a:solidFill>
                <a:srgbClr val="000000"/>
              </a:solidFill>
              <a:latin typeface="Arial"/>
              <a:ea typeface="Arial"/>
              <a:cs typeface="Arial"/>
              <a:sym typeface="Arial"/>
            </a:endParaRPr>
          </a:p>
        </p:txBody>
      </p:sp>
      <p:sp>
        <p:nvSpPr>
          <p:cNvPr id="515" name="Google Shape;515;p64"/>
          <p:cNvSpPr txBox="1"/>
          <p:nvPr>
            <p:ph type="title"/>
          </p:nvPr>
        </p:nvSpPr>
        <p:spPr>
          <a:xfrm>
            <a:off x="1257300" y="17997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US">
                <a:solidFill>
                  <a:srgbClr val="006D91"/>
                </a:solidFill>
              </a:rPr>
              <a:t>Et toujours</a:t>
            </a:r>
            <a:endParaRPr>
              <a:solidFill>
                <a:srgbClr val="006D91"/>
              </a:solidFill>
            </a:endParaRPr>
          </a:p>
        </p:txBody>
      </p:sp>
      <p:pic>
        <p:nvPicPr>
          <p:cNvPr id="516" name="Google Shape;516;p64"/>
          <p:cNvPicPr preferRelativeResize="0"/>
          <p:nvPr/>
        </p:nvPicPr>
        <p:blipFill rotWithShape="1">
          <a:blip r:embed="rId3">
            <a:alphaModFix/>
          </a:blip>
          <a:srcRect b="0" l="0" r="0" t="0"/>
          <a:stretch/>
        </p:blipFill>
        <p:spPr>
          <a:xfrm>
            <a:off x="1960138" y="298763"/>
            <a:ext cx="3400425" cy="3529013"/>
          </a:xfrm>
          <a:prstGeom prst="rect">
            <a:avLst/>
          </a:prstGeom>
          <a:noFill/>
          <a:ln>
            <a:noFill/>
          </a:ln>
        </p:spPr>
      </p:pic>
      <p:sp>
        <p:nvSpPr>
          <p:cNvPr id="517" name="Google Shape;517;p64"/>
          <p:cNvSpPr txBox="1"/>
          <p:nvPr/>
        </p:nvSpPr>
        <p:spPr>
          <a:xfrm>
            <a:off x="5507825" y="645600"/>
            <a:ext cx="3464700" cy="41355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US" sz="1800">
                <a:solidFill>
                  <a:schemeClr val="lt1"/>
                </a:solidFill>
                <a:latin typeface="Chau Philomene One"/>
                <a:ea typeface="Chau Philomene One"/>
                <a:cs typeface="Chau Philomene One"/>
                <a:sym typeface="Chau Philomene One"/>
              </a:rPr>
              <a:t>Data to be measured :</a:t>
            </a:r>
            <a:endParaRPr sz="10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80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deleted emails</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Weight of emails</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social media publications deleted</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deleted cloud files (docs, photos, videos...) </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Weight of cloud files </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files on your computers deleted</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applications cleaned or deleted (tablets / smartphones) </a:t>
            </a:r>
            <a:endParaRPr sz="16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Weight of local data (computer, smartphone, tablet) deleted</a:t>
            </a:r>
            <a:endParaRPr sz="1600">
              <a:solidFill>
                <a:srgbClr val="F4E04B"/>
              </a:solidFill>
              <a:latin typeface="Chau Philomene One"/>
              <a:ea typeface="Chau Philomene One"/>
              <a:cs typeface="Chau Philomene One"/>
              <a:sym typeface="Chau Philomene One"/>
            </a:endParaRPr>
          </a:p>
        </p:txBody>
      </p:sp>
      <p:pic>
        <p:nvPicPr>
          <p:cNvPr id="518" name="Google Shape;518;p64"/>
          <p:cNvPicPr preferRelativeResize="0"/>
          <p:nvPr/>
        </p:nvPicPr>
        <p:blipFill>
          <a:blip r:embed="rId4">
            <a:alphaModFix/>
          </a:blip>
          <a:stretch>
            <a:fillRect/>
          </a:stretch>
        </p:blipFill>
        <p:spPr>
          <a:xfrm>
            <a:off x="1048575" y="2793932"/>
            <a:ext cx="4103819" cy="1947575"/>
          </a:xfrm>
          <a:prstGeom prst="rect">
            <a:avLst/>
          </a:prstGeom>
          <a:noFill/>
          <a:ln>
            <a:noFill/>
          </a:ln>
        </p:spPr>
      </p:pic>
      <p:sp>
        <p:nvSpPr>
          <p:cNvPr id="519" name="Google Shape;519;p6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04B"/>
        </a:solidFill>
      </p:bgPr>
    </p:bg>
    <p:spTree>
      <p:nvGrpSpPr>
        <p:cNvPr id="523" name="Shape 523"/>
        <p:cNvGrpSpPr/>
        <p:nvPr/>
      </p:nvGrpSpPr>
      <p:grpSpPr>
        <a:xfrm>
          <a:off x="0" y="0"/>
          <a:ext cx="0" cy="0"/>
          <a:chOff x="0" y="0"/>
          <a:chExt cx="0" cy="0"/>
        </a:xfrm>
      </p:grpSpPr>
      <p:sp>
        <p:nvSpPr>
          <p:cNvPr id="524" name="Google Shape;524;p6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525" name="Google Shape;525;p65"/>
          <p:cNvSpPr/>
          <p:nvPr/>
        </p:nvSpPr>
        <p:spPr>
          <a:xfrm>
            <a:off x="-649200" y="-573000"/>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526" name="Google Shape;526;p65"/>
          <p:cNvSpPr/>
          <p:nvPr/>
        </p:nvSpPr>
        <p:spPr>
          <a:xfrm>
            <a:off x="2514600" y="2133600"/>
            <a:ext cx="54948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rgbClr val="006D91"/>
                </a:solidFill>
                <a:latin typeface="Chau Philomene One"/>
                <a:ea typeface="Chau Philomene One"/>
                <a:cs typeface="Chau Philomene One"/>
                <a:sym typeface="Chau Philomene One"/>
              </a:rPr>
              <a:t>What if we cleaned up our emails?</a:t>
            </a:r>
            <a:endParaRPr sz="3600">
              <a:solidFill>
                <a:srgbClr val="006D91"/>
              </a:solidFill>
              <a:latin typeface="Chau Philomene One"/>
              <a:ea typeface="Chau Philomene One"/>
              <a:cs typeface="Chau Philomene One"/>
              <a:sym typeface="Chau Philomene One"/>
            </a:endParaRPr>
          </a:p>
        </p:txBody>
      </p:sp>
      <p:sp>
        <p:nvSpPr>
          <p:cNvPr id="527" name="Google Shape;527;p65"/>
          <p:cNvSpPr/>
          <p:nvPr/>
        </p:nvSpPr>
        <p:spPr>
          <a:xfrm>
            <a:off x="6324600" y="2819400"/>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Une image contenant texte&#10;&#10;Description générée automatiquement" id="528" name="Google Shape;528;p65"/>
          <p:cNvPicPr preferRelativeResize="0"/>
          <p:nvPr/>
        </p:nvPicPr>
        <p:blipFill rotWithShape="1">
          <a:blip r:embed="rId3">
            <a:alphaModFix/>
          </a:blip>
          <a:srcRect b="0" l="0" r="0" t="0"/>
          <a:stretch/>
        </p:blipFill>
        <p:spPr>
          <a:xfrm>
            <a:off x="7354164" y="3276600"/>
            <a:ext cx="1180872" cy="1653959"/>
          </a:xfrm>
          <a:prstGeom prst="rect">
            <a:avLst/>
          </a:prstGeom>
          <a:noFill/>
          <a:ln>
            <a:noFill/>
          </a:ln>
        </p:spPr>
      </p:pic>
      <p:pic>
        <p:nvPicPr>
          <p:cNvPr id="529" name="Google Shape;529;p65"/>
          <p:cNvPicPr preferRelativeResize="0"/>
          <p:nvPr/>
        </p:nvPicPr>
        <p:blipFill rotWithShape="1">
          <a:blip r:embed="rId4">
            <a:alphaModFix/>
          </a:blip>
          <a:srcRect b="0" l="0" r="0" t="0"/>
          <a:stretch/>
        </p:blipFill>
        <p:spPr>
          <a:xfrm>
            <a:off x="341400" y="685800"/>
            <a:ext cx="1295400" cy="76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3" name="Shape 533"/>
        <p:cNvGrpSpPr/>
        <p:nvPr/>
      </p:nvGrpSpPr>
      <p:grpSpPr>
        <a:xfrm>
          <a:off x="0" y="0"/>
          <a:ext cx="0" cy="0"/>
          <a:chOff x="0" y="0"/>
          <a:chExt cx="0" cy="0"/>
        </a:xfrm>
      </p:grpSpPr>
      <p:sp>
        <p:nvSpPr>
          <p:cNvPr id="534" name="Google Shape;534;p66"/>
          <p:cNvSpPr/>
          <p:nvPr/>
        </p:nvSpPr>
        <p:spPr>
          <a:xfrm>
            <a:off x="497880" y="581400"/>
            <a:ext cx="7400100" cy="761400"/>
          </a:xfrm>
          <a:prstGeom prst="rect">
            <a:avLst/>
          </a:prstGeom>
          <a:noFill/>
          <a:ln>
            <a:noFill/>
          </a:ln>
        </p:spPr>
        <p:txBody>
          <a:bodyPr anchorCtr="0" anchor="t" bIns="34200" lIns="68400" spcFirstLastPara="1" rIns="68400" wrap="square" tIns="34200">
            <a:noAutofit/>
          </a:bodyPr>
          <a:lstStyle/>
          <a:p>
            <a:pPr indent="0" lvl="0" marL="0" rtl="0" algn="just">
              <a:spcBef>
                <a:spcPts val="0"/>
              </a:spcBef>
              <a:spcAft>
                <a:spcPts val="0"/>
              </a:spcAft>
              <a:buClr>
                <a:schemeClr val="dk1"/>
              </a:buClr>
              <a:buFont typeface="Arial"/>
              <a:buNone/>
            </a:pPr>
            <a:r>
              <a:rPr b="1" lang="en-US" sz="2300">
                <a:solidFill>
                  <a:srgbClr val="006D90"/>
                </a:solidFill>
                <a:latin typeface="Chau Philomene One"/>
                <a:ea typeface="Chau Philomene One"/>
                <a:cs typeface="Chau Philomene One"/>
                <a:sym typeface="Chau Philomene One"/>
              </a:rPr>
              <a:t>To measure the impact of the event, please indicate at the end of this exchange the number and weight of emails you have deleted</a:t>
            </a:r>
            <a:r>
              <a:rPr b="1" lang="en-US" sz="2300">
                <a:solidFill>
                  <a:srgbClr val="006D90"/>
                </a:solidFill>
                <a:latin typeface="Chau Philomene One"/>
                <a:ea typeface="Chau Philomene One"/>
                <a:cs typeface="Chau Philomene One"/>
                <a:sym typeface="Chau Philomene One"/>
              </a:rPr>
              <a:t> !</a:t>
            </a:r>
            <a:endParaRPr i="0" sz="2300" u="none" cap="none" strike="noStrike">
              <a:solidFill>
                <a:srgbClr val="006D91"/>
              </a:solidFill>
              <a:latin typeface="Chau Philomene One"/>
              <a:ea typeface="Chau Philomene One"/>
              <a:cs typeface="Chau Philomene One"/>
              <a:sym typeface="Chau Philomene One"/>
            </a:endParaRPr>
          </a:p>
        </p:txBody>
      </p:sp>
      <p:sp>
        <p:nvSpPr>
          <p:cNvPr id="535" name="Google Shape;535;p66"/>
          <p:cNvSpPr/>
          <p:nvPr/>
        </p:nvSpPr>
        <p:spPr>
          <a:xfrm>
            <a:off x="497880" y="1829400"/>
            <a:ext cx="59028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To begin with, let's make a diagnosis of the storage space used on your mailbox </a:t>
            </a:r>
            <a:r>
              <a:rPr i="0" lang="en-US" u="none" cap="none" strike="noStrike">
                <a:latin typeface="Chau Philomene One"/>
                <a:ea typeface="Chau Philomene One"/>
                <a:cs typeface="Chau Philomene One"/>
                <a:sym typeface="Chau Philomene One"/>
              </a:rPr>
              <a:t>:</a:t>
            </a:r>
            <a:endParaRPr i="0" u="none" cap="none" strike="noStrike">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317290" lvl="0" marL="457200" marR="0" rtl="0" algn="l">
              <a:lnSpc>
                <a:spcPct val="100000"/>
              </a:lnSpc>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In Outlook</a:t>
            </a:r>
            <a:endParaRPr i="0" u="none" cap="none" strike="noStrike">
              <a:solidFill>
                <a:srgbClr val="F2CC1E"/>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Settings &gt; General &gt; Storage or File &gt; Tools to view the currently used storage space</a:t>
            </a:r>
            <a:endParaRPr i="0" u="none" cap="none" strike="noStrike">
              <a:latin typeface="Chau Philomene One"/>
              <a:ea typeface="Chau Philomene One"/>
              <a:cs typeface="Chau Philomene One"/>
              <a:sym typeface="Chau Philomene One"/>
            </a:endParaRPr>
          </a:p>
          <a:p>
            <a:pPr indent="-317290" lvl="0" marL="457200" marR="0" rtl="0" algn="l">
              <a:lnSpc>
                <a:spcPct val="100000"/>
              </a:lnSpc>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In Gmail</a:t>
            </a:r>
            <a:endParaRPr i="0" u="none" cap="none" strike="noStrike">
              <a:solidFill>
                <a:srgbClr val="F2CC1E"/>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 </a:t>
            </a:r>
            <a:r>
              <a:rPr lang="en-US">
                <a:latin typeface="Chau Philomene One"/>
                <a:ea typeface="Chau Philomene One"/>
                <a:cs typeface="Chau Philomene One"/>
                <a:sym typeface="Chau Philomene One"/>
              </a:rPr>
              <a:t>Information visible at the bottom of the screen or under Profile picture &gt; Manage your Google Account</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 &gt; Storage space associated with your account &gt; Manage storage space</a:t>
            </a:r>
            <a:endParaRPr i="0" sz="1500" u="none" cap="none" strike="noStrike">
              <a:latin typeface="Chau Philomene One"/>
              <a:ea typeface="Chau Philomene One"/>
              <a:cs typeface="Chau Philomene One"/>
              <a:sym typeface="Chau Philomene One"/>
            </a:endParaRPr>
          </a:p>
        </p:txBody>
      </p:sp>
      <p:pic>
        <p:nvPicPr>
          <p:cNvPr id="536" name="Google Shape;536;p66"/>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537" name="Google Shape;537;p66"/>
          <p:cNvSpPr txBox="1"/>
          <p:nvPr/>
        </p:nvSpPr>
        <p:spPr>
          <a:xfrm>
            <a:off x="318225" y="4736450"/>
            <a:ext cx="2523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Poppins"/>
                <a:ea typeface="Poppins"/>
                <a:cs typeface="Poppins"/>
                <a:sym typeface="Poppins"/>
              </a:rPr>
              <a:t>More in the guide on cleaning up emails</a:t>
            </a:r>
            <a:endParaRPr sz="700">
              <a:latin typeface="Poppins"/>
              <a:ea typeface="Poppins"/>
              <a:cs typeface="Poppins"/>
              <a:sym typeface="Poppins"/>
            </a:endParaRPr>
          </a:p>
        </p:txBody>
      </p:sp>
      <p:sp>
        <p:nvSpPr>
          <p:cNvPr id="538" name="Google Shape;538;p6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539" name="Google Shape;539;p66"/>
          <p:cNvSpPr/>
          <p:nvPr/>
        </p:nvSpPr>
        <p:spPr>
          <a:xfrm>
            <a:off x="6324600" y="2919000"/>
            <a:ext cx="4320000" cy="4320000"/>
          </a:xfrm>
          <a:prstGeom prst="ellipse">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0" name="Google Shape;540;p66"/>
          <p:cNvSpPr txBox="1"/>
          <p:nvPr/>
        </p:nvSpPr>
        <p:spPr>
          <a:xfrm>
            <a:off x="6781800" y="3810000"/>
            <a:ext cx="2314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rgbClr val="F2F2F2"/>
                </a:solidFill>
                <a:latin typeface="Chau Philomene One"/>
                <a:ea typeface="Chau Philomene One"/>
                <a:cs typeface="Chau Philomene One"/>
                <a:sym typeface="Chau Philomene One"/>
              </a:rPr>
              <a:t>And don't forget to empty the recycle bin if you haven't already done so</a:t>
            </a:r>
            <a:endParaRPr b="1" sz="1600">
              <a:solidFill>
                <a:srgbClr val="F2F2F2"/>
              </a:solidFill>
              <a:latin typeface="Chau Philomene One"/>
              <a:ea typeface="Chau Philomene One"/>
              <a:cs typeface="Chau Philomene One"/>
              <a:sym typeface="Chau Philomene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4" name="Shape 544"/>
        <p:cNvGrpSpPr/>
        <p:nvPr/>
      </p:nvGrpSpPr>
      <p:grpSpPr>
        <a:xfrm>
          <a:off x="0" y="0"/>
          <a:ext cx="0" cy="0"/>
          <a:chOff x="0" y="0"/>
          <a:chExt cx="0" cy="0"/>
        </a:xfrm>
      </p:grpSpPr>
      <p:sp>
        <p:nvSpPr>
          <p:cNvPr id="545" name="Google Shape;545;p67"/>
          <p:cNvSpPr/>
          <p:nvPr/>
        </p:nvSpPr>
        <p:spPr>
          <a:xfrm>
            <a:off x="3041280" y="1104480"/>
            <a:ext cx="2689800" cy="2689800"/>
          </a:xfrm>
          <a:prstGeom prst="ellipse">
            <a:avLst/>
          </a:prstGeom>
          <a:noFill/>
          <a:ln cap="flat" cmpd="sng" w="38150">
            <a:solidFill>
              <a:srgbClr val="006D91"/>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91"/>
              </a:solidFill>
            </a:endParaRPr>
          </a:p>
        </p:txBody>
      </p:sp>
      <p:sp>
        <p:nvSpPr>
          <p:cNvPr id="546" name="Google Shape;546;p67"/>
          <p:cNvSpPr/>
          <p:nvPr/>
        </p:nvSpPr>
        <p:spPr>
          <a:xfrm>
            <a:off x="555120" y="482400"/>
            <a:ext cx="30264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2400">
                <a:solidFill>
                  <a:srgbClr val="F4E04B"/>
                </a:solidFill>
              </a:rPr>
              <a:t>I </a:t>
            </a:r>
            <a:r>
              <a:rPr b="1" lang="en-US" sz="2300">
                <a:solidFill>
                  <a:srgbClr val="006D90"/>
                </a:solidFill>
                <a:latin typeface="Chau Philomene One"/>
                <a:ea typeface="Chau Philomene One"/>
                <a:cs typeface="Chau Philomene One"/>
                <a:sym typeface="Chau Philomene One"/>
              </a:rPr>
              <a:t>Clean up your emails</a:t>
            </a:r>
            <a:endParaRPr i="0" sz="2300" u="none" cap="none" strike="noStrike">
              <a:solidFill>
                <a:srgbClr val="006D90"/>
              </a:solidFill>
              <a:latin typeface="Chau Philomene One"/>
              <a:ea typeface="Chau Philomene One"/>
              <a:cs typeface="Chau Philomene One"/>
              <a:sym typeface="Chau Philomene One"/>
            </a:endParaRPr>
          </a:p>
        </p:txBody>
      </p:sp>
      <p:sp>
        <p:nvSpPr>
          <p:cNvPr id="547" name="Google Shape;547;p67"/>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7"/>
          <p:cNvSpPr/>
          <p:nvPr/>
        </p:nvSpPr>
        <p:spPr>
          <a:xfrm>
            <a:off x="5073850" y="1308480"/>
            <a:ext cx="339600" cy="339600"/>
          </a:xfrm>
          <a:prstGeom prst="ellipse">
            <a:avLst/>
          </a:prstGeom>
          <a:solidFill>
            <a:srgbClr val="006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7"/>
          <p:cNvSpPr/>
          <p:nvPr/>
        </p:nvSpPr>
        <p:spPr>
          <a:xfrm>
            <a:off x="4634345" y="3529245"/>
            <a:ext cx="339600" cy="339600"/>
          </a:xfrm>
          <a:prstGeom prst="ellipse">
            <a:avLst/>
          </a:prstGeom>
          <a:solidFill>
            <a:srgbClr val="F4E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550" name="Google Shape;550;p67"/>
          <p:cNvSpPr/>
          <p:nvPr/>
        </p:nvSpPr>
        <p:spPr>
          <a:xfrm>
            <a:off x="2896560" y="1908360"/>
            <a:ext cx="339600" cy="339600"/>
          </a:xfrm>
          <a:prstGeom prst="ellipse">
            <a:avLst/>
          </a:prstGeom>
          <a:solidFill>
            <a:srgbClr val="F2CC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7"/>
          <p:cNvSpPr/>
          <p:nvPr/>
        </p:nvSpPr>
        <p:spPr>
          <a:xfrm>
            <a:off x="5092930" y="135384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02</a:t>
            </a:r>
            <a:endParaRPr b="0" i="0" sz="1200" u="none" cap="none" strike="noStrike">
              <a:latin typeface="Arial"/>
              <a:ea typeface="Arial"/>
              <a:cs typeface="Arial"/>
              <a:sym typeface="Arial"/>
            </a:endParaRPr>
          </a:p>
        </p:txBody>
      </p:sp>
      <p:sp>
        <p:nvSpPr>
          <p:cNvPr id="552" name="Google Shape;552;p67"/>
          <p:cNvSpPr/>
          <p:nvPr/>
        </p:nvSpPr>
        <p:spPr>
          <a:xfrm>
            <a:off x="4643705" y="3583965"/>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553" name="Google Shape;553;p67"/>
          <p:cNvSpPr/>
          <p:nvPr/>
        </p:nvSpPr>
        <p:spPr>
          <a:xfrm>
            <a:off x="2906280" y="196344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01</a:t>
            </a:r>
            <a:endParaRPr b="0" i="0" sz="1200" u="none" cap="none" strike="noStrike">
              <a:latin typeface="Arial"/>
              <a:ea typeface="Arial"/>
              <a:cs typeface="Arial"/>
              <a:sym typeface="Arial"/>
            </a:endParaRPr>
          </a:p>
        </p:txBody>
      </p:sp>
      <p:sp>
        <p:nvSpPr>
          <p:cNvPr id="554" name="Google Shape;554;p67"/>
          <p:cNvSpPr/>
          <p:nvPr/>
        </p:nvSpPr>
        <p:spPr>
          <a:xfrm>
            <a:off x="5785948" y="1211375"/>
            <a:ext cx="3069000" cy="18672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006D90"/>
                </a:solidFill>
                <a:latin typeface="Chau Philomene One"/>
                <a:ea typeface="Chau Philomene One"/>
                <a:cs typeface="Chau Philomene One"/>
                <a:sym typeface="Chau Philomene One"/>
              </a:rPr>
              <a:t>Sort and delete my emails</a:t>
            </a:r>
            <a:endParaRPr i="0" sz="1500" u="none" cap="none" strike="noStrike">
              <a:solidFill>
                <a:srgbClr val="006D90"/>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sz="1000" u="none" cap="none" strike="noStrike">
                <a:solidFill>
                  <a:srgbClr val="000000"/>
                </a:solidFill>
              </a:rPr>
              <a:t>1 - </a:t>
            </a:r>
            <a:r>
              <a:rPr lang="en-US" sz="1000"/>
              <a:t>Start by deleting the heaviest emails by sorting them by weight or attachment</a:t>
            </a:r>
            <a:endParaRPr i="0" sz="1000" u="none" cap="none" strike="noStrike"/>
          </a:p>
          <a:p>
            <a:pPr indent="0" lvl="0" marL="0" marR="0" rtl="0" algn="just">
              <a:lnSpc>
                <a:spcPct val="100000"/>
              </a:lnSpc>
              <a:spcBef>
                <a:spcPts val="0"/>
              </a:spcBef>
              <a:spcAft>
                <a:spcPts val="0"/>
              </a:spcAft>
              <a:buNone/>
            </a:pPr>
            <a:r>
              <a:rPr i="0" lang="en-US" sz="1000" u="none" cap="none" strike="noStrike">
                <a:solidFill>
                  <a:srgbClr val="000000"/>
                </a:solidFill>
              </a:rPr>
              <a:t>2 - </a:t>
            </a:r>
            <a:r>
              <a:rPr lang="en-US" sz="1000"/>
              <a:t>Delete categories of similar mails (past projects, automatic mails etc)</a:t>
            </a:r>
            <a:endParaRPr sz="1000"/>
          </a:p>
          <a:p>
            <a:pPr indent="0" lvl="0" marL="0" marR="0" rtl="0" algn="just">
              <a:lnSpc>
                <a:spcPct val="100000"/>
              </a:lnSpc>
              <a:spcBef>
                <a:spcPts val="0"/>
              </a:spcBef>
              <a:spcAft>
                <a:spcPts val="0"/>
              </a:spcAft>
              <a:buNone/>
            </a:pPr>
            <a:r>
              <a:rPr lang="en-US" sz="1000"/>
              <a:t>3 - Keep only the last message of a conversation.</a:t>
            </a:r>
            <a:endParaRPr sz="1000"/>
          </a:p>
        </p:txBody>
      </p:sp>
      <p:sp>
        <p:nvSpPr>
          <p:cNvPr id="555" name="Google Shape;555;p67"/>
          <p:cNvSpPr/>
          <p:nvPr/>
        </p:nvSpPr>
        <p:spPr>
          <a:xfrm>
            <a:off x="5453400" y="3256975"/>
            <a:ext cx="3538200" cy="17160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lang="en-US" sz="1500">
                <a:solidFill>
                  <a:srgbClr val="F4E04B"/>
                </a:solidFill>
                <a:latin typeface="Chau Philomene One"/>
                <a:ea typeface="Chau Philomene One"/>
                <a:cs typeface="Chau Philomene One"/>
                <a:sym typeface="Chau Philomene One"/>
              </a:rPr>
              <a:t>Developing new habits</a:t>
            </a:r>
            <a:endParaRPr i="0" sz="1500" u="none" cap="none" strike="noStrike">
              <a:solidFill>
                <a:srgbClr val="F4E04B"/>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sz="1000" u="none" cap="none" strike="noStrike">
                <a:solidFill>
                  <a:srgbClr val="000000"/>
                </a:solidFill>
              </a:rPr>
              <a:t>1 - </a:t>
            </a:r>
            <a:r>
              <a:rPr lang="en-US" sz="1000"/>
              <a:t>Write emails as lightly as possible: target recipients, compress attachments or use links or a temporary repository site and use instant messaging or the telephone instead.</a:t>
            </a:r>
            <a:endParaRPr i="0" sz="1000" u="none" cap="none" strike="noStrike"/>
          </a:p>
          <a:p>
            <a:pPr indent="0" lvl="0" marL="0" marR="0" rtl="0" algn="just">
              <a:lnSpc>
                <a:spcPct val="100000"/>
              </a:lnSpc>
              <a:spcBef>
                <a:spcPts val="0"/>
              </a:spcBef>
              <a:spcAft>
                <a:spcPts val="0"/>
              </a:spcAft>
              <a:buNone/>
            </a:pPr>
            <a:r>
              <a:rPr i="0" lang="en-US" sz="1000" u="none" cap="none" strike="noStrike">
                <a:solidFill>
                  <a:srgbClr val="000000"/>
                </a:solidFill>
              </a:rPr>
              <a:t>2 - </a:t>
            </a:r>
            <a:r>
              <a:rPr lang="en-US" sz="1000"/>
              <a:t>Set up rules for automatic emptying of the bin.</a:t>
            </a:r>
            <a:endParaRPr i="0" sz="1000" u="none" cap="none" strike="noStrike"/>
          </a:p>
          <a:p>
            <a:pPr indent="0" lvl="0" marL="0" marR="0" rtl="0" algn="just">
              <a:lnSpc>
                <a:spcPct val="100000"/>
              </a:lnSpc>
              <a:spcBef>
                <a:spcPts val="0"/>
              </a:spcBef>
              <a:spcAft>
                <a:spcPts val="0"/>
              </a:spcAft>
              <a:buNone/>
            </a:pPr>
            <a:r>
              <a:rPr i="0" lang="en-US" sz="1000" u="none" cap="none" strike="noStrike">
                <a:solidFill>
                  <a:srgbClr val="000000"/>
                </a:solidFill>
              </a:rPr>
              <a:t>3 - </a:t>
            </a:r>
            <a:r>
              <a:rPr lang="en-US" sz="1000"/>
              <a:t>Unsubscribe from unread newsletters or use RSS feeds instead</a:t>
            </a:r>
            <a:endParaRPr i="0" sz="1000" u="none" cap="none" strike="noStrike">
              <a:solidFill>
                <a:srgbClr val="000000"/>
              </a:solidFill>
            </a:endParaRPr>
          </a:p>
          <a:p>
            <a:pPr indent="0" lvl="0" marL="0" marR="0" rtl="0" algn="just">
              <a:lnSpc>
                <a:spcPct val="100000"/>
              </a:lnSpc>
              <a:spcBef>
                <a:spcPts val="0"/>
              </a:spcBef>
              <a:spcAft>
                <a:spcPts val="0"/>
              </a:spcAft>
              <a:buNone/>
            </a:pPr>
            <a:r>
              <a:rPr lang="en-US" sz="1000"/>
              <a:t>4 - Inbox Zero Method</a:t>
            </a:r>
            <a:endParaRPr sz="1000"/>
          </a:p>
          <a:p>
            <a:pPr indent="0" lvl="0" marL="0" marR="0" rtl="0" algn="just">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556" name="Google Shape;556;p67"/>
          <p:cNvSpPr/>
          <p:nvPr/>
        </p:nvSpPr>
        <p:spPr>
          <a:xfrm>
            <a:off x="107640" y="1524000"/>
            <a:ext cx="2757900" cy="1716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SzPts val="1100"/>
              <a:buNone/>
            </a:pPr>
            <a:r>
              <a:rPr b="1" lang="en-US" sz="1500">
                <a:solidFill>
                  <a:srgbClr val="F2CC1E"/>
                </a:solidFill>
                <a:latin typeface="Chau Philomene One"/>
                <a:ea typeface="Chau Philomene One"/>
                <a:cs typeface="Chau Philomene One"/>
                <a:sym typeface="Chau Philomene One"/>
              </a:rPr>
              <a:t>Tidy up my emails</a:t>
            </a:r>
            <a:endParaRPr b="1" sz="1500">
              <a:solidFill>
                <a:srgbClr val="F2CC1E"/>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lang="en-US" sz="1000">
                <a:solidFill>
                  <a:schemeClr val="dk1"/>
                </a:solidFill>
              </a:rPr>
              <a:t>1- Tidying up your e-mails allows you to identify more quickly which e-mails are important to keep and which do not need to be kept</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2 - Perhaps you identify e-mails that you never read?</a:t>
            </a:r>
            <a:endParaRPr sz="1000"/>
          </a:p>
          <a:p>
            <a:pPr indent="0" lvl="0" marL="343080" marR="0" rtl="0" algn="r">
              <a:lnSpc>
                <a:spcPct val="100000"/>
              </a:lnSpc>
              <a:spcBef>
                <a:spcPts val="0"/>
              </a:spcBef>
              <a:spcAft>
                <a:spcPts val="0"/>
              </a:spcAft>
              <a:buNone/>
            </a:pPr>
            <a:r>
              <a:t/>
            </a:r>
            <a:endParaRPr b="0" i="0" sz="1000" u="none" cap="none" strike="noStrike">
              <a:latin typeface="Arial"/>
              <a:ea typeface="Arial"/>
              <a:cs typeface="Arial"/>
              <a:sym typeface="Arial"/>
            </a:endParaRPr>
          </a:p>
        </p:txBody>
      </p:sp>
      <p:pic>
        <p:nvPicPr>
          <p:cNvPr id="557" name="Google Shape;557;p67"/>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558" name="Google Shape;558;p6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559" name="Google Shape;559;p67"/>
          <p:cNvPicPr preferRelativeResize="0"/>
          <p:nvPr/>
        </p:nvPicPr>
        <p:blipFill rotWithShape="1">
          <a:blip r:embed="rId4">
            <a:alphaModFix/>
          </a:blip>
          <a:srcRect b="0" l="0" r="0" t="0"/>
          <a:stretch/>
        </p:blipFill>
        <p:spPr>
          <a:xfrm>
            <a:off x="3733800" y="2133600"/>
            <a:ext cx="1295400" cy="838200"/>
          </a:xfrm>
          <a:prstGeom prst="rect">
            <a:avLst/>
          </a:prstGeom>
          <a:noFill/>
          <a:ln>
            <a:noFill/>
          </a:ln>
        </p:spPr>
      </p:pic>
      <p:sp>
        <p:nvSpPr>
          <p:cNvPr id="560" name="Google Shape;560;p67"/>
          <p:cNvSpPr/>
          <p:nvPr/>
        </p:nvSpPr>
        <p:spPr>
          <a:xfrm>
            <a:off x="-533400" y="2971800"/>
            <a:ext cx="2391300" cy="2412900"/>
          </a:xfrm>
          <a:prstGeom prst="ellipse">
            <a:avLst/>
          </a:prstGeom>
          <a:solidFill>
            <a:srgbClr val="F4E0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61" name="Google Shape;561;p67"/>
          <p:cNvPicPr preferRelativeResize="0"/>
          <p:nvPr/>
        </p:nvPicPr>
        <p:blipFill>
          <a:blip r:embed="rId5">
            <a:alphaModFix/>
          </a:blip>
          <a:stretch>
            <a:fillRect/>
          </a:stretch>
        </p:blipFill>
        <p:spPr>
          <a:xfrm>
            <a:off x="1324500" y="3555900"/>
            <a:ext cx="942248" cy="12035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04B"/>
        </a:solidFill>
      </p:bgPr>
    </p:bg>
    <p:spTree>
      <p:nvGrpSpPr>
        <p:cNvPr id="565" name="Shape 565"/>
        <p:cNvGrpSpPr/>
        <p:nvPr/>
      </p:nvGrpSpPr>
      <p:grpSpPr>
        <a:xfrm>
          <a:off x="0" y="0"/>
          <a:ext cx="0" cy="0"/>
          <a:chOff x="0" y="0"/>
          <a:chExt cx="0" cy="0"/>
        </a:xfrm>
      </p:grpSpPr>
      <p:pic>
        <p:nvPicPr>
          <p:cNvPr id="566" name="Google Shape;566;p68"/>
          <p:cNvPicPr preferRelativeResize="0"/>
          <p:nvPr/>
        </p:nvPicPr>
        <p:blipFill>
          <a:blip r:embed="rId3">
            <a:alphaModFix/>
          </a:blip>
          <a:stretch>
            <a:fillRect/>
          </a:stretch>
        </p:blipFill>
        <p:spPr>
          <a:xfrm>
            <a:off x="4572000" y="0"/>
            <a:ext cx="5181600" cy="5181600"/>
          </a:xfrm>
          <a:prstGeom prst="rect">
            <a:avLst/>
          </a:prstGeom>
          <a:noFill/>
          <a:ln>
            <a:noFill/>
          </a:ln>
        </p:spPr>
      </p:pic>
      <p:sp>
        <p:nvSpPr>
          <p:cNvPr id="567" name="Google Shape;567;p6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568" name="Google Shape;568;p68"/>
          <p:cNvSpPr/>
          <p:nvPr/>
        </p:nvSpPr>
        <p:spPr>
          <a:xfrm>
            <a:off x="-649200" y="-573000"/>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569" name="Google Shape;569;p68"/>
          <p:cNvSpPr/>
          <p:nvPr/>
        </p:nvSpPr>
        <p:spPr>
          <a:xfrm>
            <a:off x="533400" y="3189300"/>
            <a:ext cx="41910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900"/>
              <a:buFont typeface="Arial"/>
              <a:buNone/>
            </a:pPr>
            <a:r>
              <a:rPr lang="en-US" sz="3600">
                <a:solidFill>
                  <a:srgbClr val="006D91"/>
                </a:solidFill>
                <a:latin typeface="Chau Philomene One"/>
                <a:ea typeface="Chau Philomene One"/>
                <a:cs typeface="Chau Philomene One"/>
                <a:sym typeface="Chau Philomene One"/>
              </a:rPr>
              <a:t>Let's clean up our mobile </a:t>
            </a:r>
            <a:r>
              <a:rPr lang="en-US" sz="3600">
                <a:solidFill>
                  <a:srgbClr val="006D91"/>
                </a:solidFill>
                <a:latin typeface="Chau Philomene One"/>
                <a:ea typeface="Chau Philomene One"/>
                <a:cs typeface="Chau Philomene One"/>
                <a:sym typeface="Chau Philomene One"/>
              </a:rPr>
              <a:t>?</a:t>
            </a:r>
            <a:br>
              <a:rPr b="0" i="0" lang="en-US" sz="2900" u="none" cap="none" strike="noStrike">
                <a:solidFill>
                  <a:schemeClr val="lt1"/>
                </a:solidFill>
                <a:latin typeface="Chau Philomene One"/>
                <a:ea typeface="Chau Philomene One"/>
                <a:cs typeface="Chau Philomene One"/>
                <a:sym typeface="Chau Philomene One"/>
              </a:rPr>
            </a:br>
            <a:endParaRPr b="0" i="0" sz="2900" u="none" cap="none" strike="noStrike">
              <a:solidFill>
                <a:srgbClr val="006D91"/>
              </a:solidFill>
              <a:latin typeface="Chau Philomene One"/>
              <a:ea typeface="Chau Philomene One"/>
              <a:cs typeface="Chau Philomene One"/>
              <a:sym typeface="Chau Philomene One"/>
            </a:endParaRPr>
          </a:p>
        </p:txBody>
      </p:sp>
      <p:pic>
        <p:nvPicPr>
          <p:cNvPr id="570" name="Google Shape;570;p68"/>
          <p:cNvPicPr preferRelativeResize="0"/>
          <p:nvPr/>
        </p:nvPicPr>
        <p:blipFill rotWithShape="1">
          <a:blip r:embed="rId4">
            <a:alphaModFix/>
          </a:blip>
          <a:srcRect b="0" l="0" r="0" t="0"/>
          <a:stretch/>
        </p:blipFill>
        <p:spPr>
          <a:xfrm>
            <a:off x="762000" y="554041"/>
            <a:ext cx="734376" cy="11985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57" name="Google Shape;257;p42"/>
          <p:cNvSpPr txBox="1"/>
          <p:nvPr>
            <p:ph type="title"/>
          </p:nvPr>
        </p:nvSpPr>
        <p:spPr>
          <a:xfrm>
            <a:off x="4691681" y="492516"/>
            <a:ext cx="7886700" cy="987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4E04B"/>
              </a:buClr>
              <a:buSzPts val="3300"/>
              <a:buFont typeface="Calibri"/>
              <a:buNone/>
            </a:pPr>
            <a:r>
              <a:rPr lang="en-US" sz="3600">
                <a:solidFill>
                  <a:srgbClr val="F4E04B"/>
                </a:solidFill>
                <a:latin typeface="Chau Philomene One"/>
                <a:ea typeface="Chau Philomene One"/>
                <a:cs typeface="Chau Philomene One"/>
                <a:sym typeface="Chau Philomene One"/>
              </a:rPr>
              <a:t>Summary</a:t>
            </a:r>
            <a:endParaRPr sz="3600">
              <a:solidFill>
                <a:srgbClr val="F4E04B"/>
              </a:solidFill>
              <a:latin typeface="Chau Philomene One"/>
              <a:ea typeface="Chau Philomene One"/>
              <a:cs typeface="Chau Philomene One"/>
              <a:sym typeface="Chau Philomene One"/>
            </a:endParaRPr>
          </a:p>
        </p:txBody>
      </p:sp>
      <p:sp>
        <p:nvSpPr>
          <p:cNvPr id="258" name="Google Shape;258;p42"/>
          <p:cNvSpPr txBox="1"/>
          <p:nvPr>
            <p:ph idx="1" type="body"/>
          </p:nvPr>
        </p:nvSpPr>
        <p:spPr>
          <a:xfrm>
            <a:off x="4691675" y="1479825"/>
            <a:ext cx="3652500" cy="31713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800"/>
              </a:spcBef>
              <a:spcAft>
                <a:spcPts val="0"/>
              </a:spcAft>
              <a:buClr>
                <a:srgbClr val="F4E04B"/>
              </a:buClr>
              <a:buSzPts val="2100"/>
              <a:buNone/>
            </a:pPr>
            <a:r>
              <a:rPr lang="en-US" sz="1500">
                <a:solidFill>
                  <a:srgbClr val="F4E04B"/>
                </a:solidFill>
                <a:latin typeface="Arial"/>
                <a:ea typeface="Arial"/>
                <a:cs typeface="Arial"/>
                <a:sym typeface="Arial"/>
              </a:rPr>
              <a:t>I</a:t>
            </a:r>
            <a:r>
              <a:rPr lang="en-US" sz="1500">
                <a:solidFill>
                  <a:schemeClr val="lt1"/>
                </a:solidFill>
                <a:latin typeface="Chau Philomene One"/>
                <a:ea typeface="Chau Philomene One"/>
                <a:cs typeface="Chau Philomene One"/>
                <a:sym typeface="Chau Philomene One"/>
              </a:rPr>
              <a:t> </a:t>
            </a:r>
            <a:r>
              <a:rPr lang="en-US" sz="1500">
                <a:solidFill>
                  <a:schemeClr val="lt1"/>
                </a:solidFill>
                <a:latin typeface="Chau Philomene One"/>
                <a:ea typeface="Chau Philomene One"/>
                <a:cs typeface="Chau Philomene One"/>
                <a:sym typeface="Chau Philomene One"/>
              </a:rPr>
              <a:t>Digital technology and its impact p 4</a:t>
            </a:r>
            <a:endParaRPr sz="1500">
              <a:solidFill>
                <a:schemeClr val="lt1"/>
              </a:solidFill>
              <a:latin typeface="Chau Philomene One"/>
              <a:ea typeface="Chau Philomene One"/>
              <a:cs typeface="Chau Philomene One"/>
              <a:sym typeface="Chau Philomene One"/>
            </a:endParaRPr>
          </a:p>
          <a:p>
            <a:pPr indent="0" lvl="0" marL="0" rtl="0" algn="l">
              <a:lnSpc>
                <a:spcPct val="150000"/>
              </a:lnSpc>
              <a:spcBef>
                <a:spcPts val="800"/>
              </a:spcBef>
              <a:spcAft>
                <a:spcPts val="0"/>
              </a:spcAft>
              <a:buClr>
                <a:srgbClr val="F4E04B"/>
              </a:buClr>
              <a:buSzPts val="2100"/>
              <a:buNone/>
            </a:pPr>
            <a:r>
              <a:rPr lang="en-US" sz="1500">
                <a:solidFill>
                  <a:srgbClr val="F4E04B"/>
                </a:solidFill>
                <a:latin typeface="Arial"/>
                <a:ea typeface="Arial"/>
                <a:cs typeface="Arial"/>
                <a:sym typeface="Arial"/>
              </a:rPr>
              <a:t>I</a:t>
            </a:r>
            <a:r>
              <a:rPr lang="en-US" sz="1500">
                <a:solidFill>
                  <a:srgbClr val="F4E04B"/>
                </a:solidFill>
                <a:latin typeface="Chau Philomene One"/>
                <a:ea typeface="Chau Philomene One"/>
                <a:cs typeface="Chau Philomene One"/>
                <a:sym typeface="Chau Philomene One"/>
              </a:rPr>
              <a:t> </a:t>
            </a:r>
            <a:r>
              <a:rPr lang="en-US" sz="1500">
                <a:solidFill>
                  <a:schemeClr val="lt1"/>
                </a:solidFill>
                <a:latin typeface="Chau Philomene One"/>
                <a:ea typeface="Chau Philomene One"/>
                <a:cs typeface="Chau Philomene One"/>
                <a:sym typeface="Chau Philomene One"/>
              </a:rPr>
              <a:t>Presentation of the Cyber WCUD Project p 23</a:t>
            </a:r>
            <a:endParaRPr sz="1500">
              <a:solidFill>
                <a:schemeClr val="lt1"/>
              </a:solidFill>
              <a:latin typeface="Chau Philomene One"/>
              <a:ea typeface="Chau Philomene One"/>
              <a:cs typeface="Chau Philomene One"/>
              <a:sym typeface="Chau Philomene One"/>
            </a:endParaRPr>
          </a:p>
          <a:p>
            <a:pPr indent="0" lvl="0" marL="0" rtl="0" algn="l">
              <a:lnSpc>
                <a:spcPct val="150000"/>
              </a:lnSpc>
              <a:spcBef>
                <a:spcPts val="800"/>
              </a:spcBef>
              <a:spcAft>
                <a:spcPts val="0"/>
              </a:spcAft>
              <a:buClr>
                <a:srgbClr val="F4E04B"/>
              </a:buClr>
              <a:buSzPts val="2100"/>
              <a:buNone/>
            </a:pPr>
            <a:r>
              <a:rPr lang="en-US" sz="1500">
                <a:solidFill>
                  <a:srgbClr val="F4E04B"/>
                </a:solidFill>
                <a:latin typeface="Arial"/>
                <a:ea typeface="Arial"/>
                <a:cs typeface="Arial"/>
                <a:sym typeface="Arial"/>
              </a:rPr>
              <a:t>I</a:t>
            </a:r>
            <a:r>
              <a:rPr lang="en-US" sz="1500">
                <a:solidFill>
                  <a:srgbClr val="F4E04B"/>
                </a:solidFill>
                <a:latin typeface="Chau Philomene One"/>
                <a:ea typeface="Chau Philomene One"/>
                <a:cs typeface="Chau Philomene One"/>
                <a:sym typeface="Chau Philomene One"/>
              </a:rPr>
              <a:t> </a:t>
            </a:r>
            <a:r>
              <a:rPr lang="en-US" sz="1500">
                <a:solidFill>
                  <a:schemeClr val="lt1"/>
                </a:solidFill>
                <a:latin typeface="Chau Philomene One"/>
                <a:ea typeface="Chau Philomene One"/>
                <a:cs typeface="Chau Philomene One"/>
                <a:sym typeface="Chau Philomene One"/>
              </a:rPr>
              <a:t>2 Categories of Cyber CleanUp p 27</a:t>
            </a:r>
            <a:endParaRPr sz="1500">
              <a:solidFill>
                <a:schemeClr val="lt1"/>
              </a:solidFill>
              <a:latin typeface="Chau Philomene One"/>
              <a:ea typeface="Chau Philomene One"/>
              <a:cs typeface="Chau Philomene One"/>
              <a:sym typeface="Chau Philomene One"/>
            </a:endParaRPr>
          </a:p>
          <a:p>
            <a:pPr indent="0" lvl="0" marL="0" rtl="0" algn="l">
              <a:lnSpc>
                <a:spcPct val="150000"/>
              </a:lnSpc>
              <a:spcBef>
                <a:spcPts val="800"/>
              </a:spcBef>
              <a:spcAft>
                <a:spcPts val="0"/>
              </a:spcAft>
              <a:buClr>
                <a:srgbClr val="F4E04B"/>
              </a:buClr>
              <a:buSzPts val="2100"/>
              <a:buNone/>
            </a:pPr>
            <a:r>
              <a:rPr lang="en-US" sz="1500">
                <a:solidFill>
                  <a:srgbClr val="F4E04B"/>
                </a:solidFill>
                <a:latin typeface="Arial"/>
                <a:ea typeface="Arial"/>
                <a:cs typeface="Arial"/>
                <a:sym typeface="Arial"/>
              </a:rPr>
              <a:t>I</a:t>
            </a:r>
            <a:r>
              <a:rPr lang="en-US" sz="1500">
                <a:solidFill>
                  <a:srgbClr val="F4E04B"/>
                </a:solidFill>
                <a:latin typeface="Chau Philomene One"/>
                <a:ea typeface="Chau Philomene One"/>
                <a:cs typeface="Chau Philomene One"/>
                <a:sym typeface="Chau Philomene One"/>
              </a:rPr>
              <a:t> </a:t>
            </a:r>
            <a:r>
              <a:rPr lang="en-US" sz="1500">
                <a:solidFill>
                  <a:schemeClr val="lt1"/>
                </a:solidFill>
                <a:latin typeface="Chau Philomene One"/>
                <a:ea typeface="Chau Philomene One"/>
                <a:cs typeface="Chau Philomene One"/>
                <a:sym typeface="Chau Philomene One"/>
              </a:rPr>
              <a:t>Action ! </a:t>
            </a:r>
            <a:r>
              <a:rPr lang="en-US" sz="1500">
                <a:solidFill>
                  <a:schemeClr val="lt1"/>
                </a:solidFill>
                <a:latin typeface="Chau Philomene One"/>
                <a:ea typeface="Chau Philomene One"/>
                <a:cs typeface="Chau Philomene One"/>
                <a:sym typeface="Chau Philomene One"/>
              </a:rPr>
              <a:t>Cyber CleanUp Data p 28</a:t>
            </a:r>
            <a:endParaRPr sz="1500">
              <a:solidFill>
                <a:schemeClr val="lt1"/>
              </a:solidFill>
              <a:latin typeface="Chau Philomene One"/>
              <a:ea typeface="Chau Philomene One"/>
              <a:cs typeface="Chau Philomene One"/>
              <a:sym typeface="Chau Philomene One"/>
            </a:endParaRPr>
          </a:p>
          <a:p>
            <a:pPr indent="0" lvl="0" marL="0" rtl="0" algn="l">
              <a:lnSpc>
                <a:spcPct val="150000"/>
              </a:lnSpc>
              <a:spcBef>
                <a:spcPts val="800"/>
              </a:spcBef>
              <a:spcAft>
                <a:spcPts val="0"/>
              </a:spcAft>
              <a:buClr>
                <a:srgbClr val="F4E04B"/>
              </a:buClr>
              <a:buSzPts val="2100"/>
              <a:buNone/>
            </a:pPr>
            <a:r>
              <a:rPr lang="en-US" sz="1500">
                <a:solidFill>
                  <a:srgbClr val="F4E04B"/>
                </a:solidFill>
                <a:latin typeface="Arial"/>
                <a:ea typeface="Arial"/>
                <a:cs typeface="Arial"/>
                <a:sym typeface="Arial"/>
              </a:rPr>
              <a:t>I</a:t>
            </a:r>
            <a:r>
              <a:rPr lang="en-US" sz="1500">
                <a:solidFill>
                  <a:srgbClr val="F4E04B"/>
                </a:solidFill>
                <a:latin typeface="Chau Philomene One"/>
                <a:ea typeface="Chau Philomene One"/>
                <a:cs typeface="Chau Philomene One"/>
                <a:sym typeface="Chau Philomene One"/>
              </a:rPr>
              <a:t> </a:t>
            </a:r>
            <a:r>
              <a:rPr lang="en-US" sz="1500">
                <a:solidFill>
                  <a:schemeClr val="lt1"/>
                </a:solidFill>
                <a:latin typeface="Chau Philomene One"/>
                <a:ea typeface="Chau Philomene One"/>
                <a:cs typeface="Chau Philomene One"/>
                <a:sym typeface="Chau Philomene One"/>
              </a:rPr>
              <a:t>Action ! Cyber CleanUp Equipments</a:t>
            </a:r>
            <a:r>
              <a:rPr lang="en-US" sz="1500">
                <a:solidFill>
                  <a:schemeClr val="lt1"/>
                </a:solidFill>
                <a:latin typeface="Chau Philomene One"/>
                <a:ea typeface="Chau Philomene One"/>
                <a:cs typeface="Chau Philomene One"/>
                <a:sym typeface="Chau Philomene One"/>
              </a:rPr>
              <a:t> p 47</a:t>
            </a:r>
            <a:endParaRPr sz="1500">
              <a:solidFill>
                <a:schemeClr val="lt1"/>
              </a:solidFill>
              <a:latin typeface="Chau Philomene One"/>
              <a:ea typeface="Chau Philomene One"/>
              <a:cs typeface="Chau Philomene One"/>
              <a:sym typeface="Chau Philomene One"/>
            </a:endParaRPr>
          </a:p>
          <a:p>
            <a:pPr indent="0" lvl="0" marL="0" rtl="0" algn="l">
              <a:lnSpc>
                <a:spcPct val="150000"/>
              </a:lnSpc>
              <a:spcBef>
                <a:spcPts val="800"/>
              </a:spcBef>
              <a:spcAft>
                <a:spcPts val="0"/>
              </a:spcAft>
              <a:buClr>
                <a:srgbClr val="F4E04B"/>
              </a:buClr>
              <a:buSzPts val="1500"/>
              <a:buNone/>
            </a:pPr>
            <a:r>
              <a:rPr lang="en-US" sz="1500">
                <a:solidFill>
                  <a:srgbClr val="F4E04B"/>
                </a:solidFill>
                <a:latin typeface="Arial"/>
                <a:ea typeface="Arial"/>
                <a:cs typeface="Arial"/>
                <a:sym typeface="Arial"/>
              </a:rPr>
              <a:t>I</a:t>
            </a:r>
            <a:r>
              <a:rPr lang="en-US" sz="1500">
                <a:solidFill>
                  <a:srgbClr val="F4E04B"/>
                </a:solidFill>
                <a:latin typeface="Chau Philomene One"/>
                <a:ea typeface="Chau Philomene One"/>
                <a:cs typeface="Chau Philomene One"/>
                <a:sym typeface="Chau Philomene One"/>
              </a:rPr>
              <a:t> </a:t>
            </a:r>
            <a:r>
              <a:rPr lang="en-US" sz="1500">
                <a:solidFill>
                  <a:schemeClr val="lt1"/>
                </a:solidFill>
                <a:latin typeface="Chau Philomene One"/>
                <a:ea typeface="Chau Philomene One"/>
                <a:cs typeface="Chau Philomene One"/>
                <a:sym typeface="Chau Philomene One"/>
              </a:rPr>
              <a:t>And after that?!  p 57</a:t>
            </a:r>
            <a:endParaRPr sz="1500">
              <a:solidFill>
                <a:schemeClr val="lt1"/>
              </a:solidFill>
              <a:latin typeface="Chau Philomene One"/>
              <a:ea typeface="Chau Philomene One"/>
              <a:cs typeface="Chau Philomene One"/>
              <a:sym typeface="Chau Philomene One"/>
            </a:endParaRPr>
          </a:p>
        </p:txBody>
      </p:sp>
      <p:pic>
        <p:nvPicPr>
          <p:cNvPr descr="Une image contenant texte&#10;&#10;Description générée automatiquement" id="259" name="Google Shape;259;p42"/>
          <p:cNvPicPr preferRelativeResize="0"/>
          <p:nvPr/>
        </p:nvPicPr>
        <p:blipFill rotWithShape="1">
          <a:blip r:embed="rId3">
            <a:alphaModFix/>
          </a:blip>
          <a:srcRect b="0" l="0" r="0" t="0"/>
          <a:stretch/>
        </p:blipFill>
        <p:spPr>
          <a:xfrm>
            <a:off x="1745345" y="1602722"/>
            <a:ext cx="1383713" cy="1938057"/>
          </a:xfrm>
          <a:prstGeom prst="rect">
            <a:avLst/>
          </a:prstGeom>
          <a:noFill/>
          <a:ln>
            <a:noFill/>
          </a:ln>
        </p:spPr>
      </p:pic>
      <p:sp>
        <p:nvSpPr>
          <p:cNvPr id="260" name="Google Shape;260;p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4" name="Shape 574"/>
        <p:cNvGrpSpPr/>
        <p:nvPr/>
      </p:nvGrpSpPr>
      <p:grpSpPr>
        <a:xfrm>
          <a:off x="0" y="0"/>
          <a:ext cx="0" cy="0"/>
          <a:chOff x="0" y="0"/>
          <a:chExt cx="0" cy="0"/>
        </a:xfrm>
      </p:grpSpPr>
      <p:sp>
        <p:nvSpPr>
          <p:cNvPr id="575" name="Google Shape;575;p69"/>
          <p:cNvSpPr/>
          <p:nvPr/>
        </p:nvSpPr>
        <p:spPr>
          <a:xfrm>
            <a:off x="497880" y="762000"/>
            <a:ext cx="74001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lang="en-US" sz="2300">
                <a:solidFill>
                  <a:srgbClr val="006D90"/>
                </a:solidFill>
                <a:latin typeface="Chau Philomene One"/>
                <a:ea typeface="Chau Philomene One"/>
                <a:cs typeface="Chau Philomene One"/>
                <a:sym typeface="Chau Philomene One"/>
              </a:rPr>
              <a:t>For the impact measurement of the event, please indicate at the end of this exchange the number and weight of the data you have deleted</a:t>
            </a:r>
            <a:r>
              <a:rPr b="1" lang="en-US" sz="2300">
                <a:solidFill>
                  <a:srgbClr val="006D90"/>
                </a:solidFill>
                <a:latin typeface="Chau Philomene One"/>
                <a:ea typeface="Chau Philomene One"/>
                <a:cs typeface="Chau Philomene One"/>
                <a:sym typeface="Chau Philomene One"/>
              </a:rPr>
              <a:t> !</a:t>
            </a:r>
            <a:endParaRPr i="0" sz="2300" u="none" cap="none" strike="noStrike">
              <a:solidFill>
                <a:srgbClr val="006D90"/>
              </a:solidFill>
              <a:latin typeface="Chau Philomene One"/>
              <a:ea typeface="Chau Philomene One"/>
              <a:cs typeface="Chau Philomene One"/>
              <a:sym typeface="Chau Philomene One"/>
            </a:endParaRPr>
          </a:p>
        </p:txBody>
      </p:sp>
      <p:sp>
        <p:nvSpPr>
          <p:cNvPr id="576" name="Google Shape;576;p69"/>
          <p:cNvSpPr/>
          <p:nvPr/>
        </p:nvSpPr>
        <p:spPr>
          <a:xfrm>
            <a:off x="497880" y="2105640"/>
            <a:ext cx="75150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To begin with, let's make a diagnosis of the space available on your mobile :</a:t>
            </a:r>
            <a:endParaRPr i="0" u="none" cap="none" strike="noStrike">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317289" lvl="0" marL="457200" marR="0" rtl="0" algn="just">
              <a:lnSpc>
                <a:spcPct val="100000"/>
              </a:lnSpc>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With </a:t>
            </a:r>
            <a:r>
              <a:rPr b="1" i="1" lang="en-US" u="none" cap="none" strike="noStrike">
                <a:solidFill>
                  <a:srgbClr val="F2CC1E"/>
                </a:solidFill>
                <a:latin typeface="Chau Philomene One"/>
                <a:ea typeface="Chau Philomene One"/>
                <a:cs typeface="Chau Philomene One"/>
                <a:sym typeface="Chau Philomene One"/>
              </a:rPr>
              <a:t>Android </a:t>
            </a:r>
            <a:endParaRPr i="0" u="none" cap="none" strike="noStrike">
              <a:solidFill>
                <a:srgbClr val="F2CC1E"/>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 </a:t>
            </a:r>
            <a:r>
              <a:rPr lang="en-US">
                <a:latin typeface="Chau Philomene One"/>
                <a:ea typeface="Chau Philomene One"/>
                <a:cs typeface="Chau Philomene One"/>
                <a:sym typeface="Chau Philomene One"/>
              </a:rPr>
              <a:t>Settings &gt; Storage to view the currently used storage space</a:t>
            </a:r>
            <a:endParaRPr i="0" u="none" cap="none" strike="noStrike">
              <a:latin typeface="Chau Philomene One"/>
              <a:ea typeface="Chau Philomene One"/>
              <a:cs typeface="Chau Philomene One"/>
              <a:sym typeface="Chau Philomene One"/>
            </a:endParaRPr>
          </a:p>
          <a:p>
            <a:pPr indent="-317289" lvl="0" marL="457200" marR="0" rtl="0" algn="just">
              <a:lnSpc>
                <a:spcPct val="100000"/>
              </a:lnSpc>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With </a:t>
            </a:r>
            <a:r>
              <a:rPr b="1" i="1" lang="en-US" u="none" cap="none" strike="noStrike">
                <a:solidFill>
                  <a:srgbClr val="F2CC1E"/>
                </a:solidFill>
                <a:latin typeface="Chau Philomene One"/>
                <a:ea typeface="Chau Philomene One"/>
                <a:cs typeface="Chau Philomene One"/>
                <a:sym typeface="Chau Philomene One"/>
              </a:rPr>
              <a:t>iOs </a:t>
            </a:r>
            <a:endParaRPr i="0" u="none" cap="none" strike="noStrike">
              <a:solidFill>
                <a:srgbClr val="F2CC1E"/>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 </a:t>
            </a:r>
            <a:r>
              <a:rPr lang="en-US">
                <a:latin typeface="Chau Philomene One"/>
                <a:ea typeface="Chau Philomene One"/>
                <a:cs typeface="Chau Philomene One"/>
                <a:sym typeface="Chau Philomene One"/>
              </a:rPr>
              <a:t>Settings &gt; General &gt; Storage</a:t>
            </a:r>
            <a:endParaRPr i="0" u="none" cap="none" strike="noStrike">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This allows you to see what takes up the most space on your mobile.</a:t>
            </a:r>
            <a:endParaRPr i="0" u="none" cap="none" strike="noStrike">
              <a:latin typeface="Chau Philomene One"/>
              <a:ea typeface="Chau Philomene One"/>
              <a:cs typeface="Chau Philomene One"/>
              <a:sym typeface="Chau Philomene One"/>
            </a:endParaRPr>
          </a:p>
        </p:txBody>
      </p:sp>
      <p:pic>
        <p:nvPicPr>
          <p:cNvPr id="577" name="Google Shape;577;p69"/>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578" name="Google Shape;578;p69"/>
          <p:cNvSpPr txBox="1"/>
          <p:nvPr/>
        </p:nvSpPr>
        <p:spPr>
          <a:xfrm>
            <a:off x="318225" y="4736450"/>
            <a:ext cx="300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Poppins"/>
                <a:ea typeface="Poppins"/>
                <a:cs typeface="Poppins"/>
                <a:sym typeface="Poppins"/>
              </a:rPr>
              <a:t>More in guide on cleaning smartphones &amp; tablets</a:t>
            </a:r>
            <a:endParaRPr sz="700">
              <a:latin typeface="Poppins"/>
              <a:ea typeface="Poppins"/>
              <a:cs typeface="Poppins"/>
              <a:sym typeface="Poppins"/>
            </a:endParaRPr>
          </a:p>
        </p:txBody>
      </p:sp>
      <p:sp>
        <p:nvSpPr>
          <p:cNvPr id="579" name="Google Shape;579;p6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580" name="Google Shape;580;p69"/>
          <p:cNvPicPr preferRelativeResize="0"/>
          <p:nvPr/>
        </p:nvPicPr>
        <p:blipFill rotWithShape="1">
          <a:blip r:embed="rId4">
            <a:alphaModFix/>
          </a:blip>
          <a:srcRect b="0" l="0" r="0" t="0"/>
          <a:stretch/>
        </p:blipFill>
        <p:spPr>
          <a:xfrm>
            <a:off x="7086600" y="2306641"/>
            <a:ext cx="838200" cy="14271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84" name="Shape 584"/>
        <p:cNvGrpSpPr/>
        <p:nvPr/>
      </p:nvGrpSpPr>
      <p:grpSpPr>
        <a:xfrm>
          <a:off x="0" y="0"/>
          <a:ext cx="0" cy="0"/>
          <a:chOff x="0" y="0"/>
          <a:chExt cx="0" cy="0"/>
        </a:xfrm>
      </p:grpSpPr>
      <p:sp>
        <p:nvSpPr>
          <p:cNvPr id="585" name="Google Shape;585;p70"/>
          <p:cNvSpPr/>
          <p:nvPr/>
        </p:nvSpPr>
        <p:spPr>
          <a:xfrm>
            <a:off x="3041280" y="1104480"/>
            <a:ext cx="2689800" cy="2689800"/>
          </a:xfrm>
          <a:prstGeom prst="ellipse">
            <a:avLst/>
          </a:prstGeom>
          <a:noFill/>
          <a:ln cap="flat" cmpd="sng" w="38150">
            <a:solidFill>
              <a:srgbClr val="006D91"/>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0"/>
          <p:cNvSpPr/>
          <p:nvPr/>
        </p:nvSpPr>
        <p:spPr>
          <a:xfrm>
            <a:off x="448270" y="196400"/>
            <a:ext cx="32094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2400">
                <a:solidFill>
                  <a:srgbClr val="F4E04B"/>
                </a:solidFill>
              </a:rPr>
              <a:t>I </a:t>
            </a:r>
            <a:r>
              <a:rPr b="1" lang="en-US" sz="2300">
                <a:solidFill>
                  <a:srgbClr val="006D90"/>
                </a:solidFill>
                <a:latin typeface="Chau Philomene One"/>
                <a:ea typeface="Chau Philomene One"/>
                <a:cs typeface="Chau Philomene One"/>
                <a:sym typeface="Chau Philomene One"/>
              </a:rPr>
              <a:t>Cleaning your mobile</a:t>
            </a:r>
            <a:endParaRPr i="0" sz="2300" u="none" cap="none" strike="noStrike">
              <a:solidFill>
                <a:srgbClr val="006D90"/>
              </a:solidFill>
              <a:latin typeface="Chau Philomene One"/>
              <a:ea typeface="Chau Philomene One"/>
              <a:cs typeface="Chau Philomene One"/>
              <a:sym typeface="Chau Philomene One"/>
            </a:endParaRPr>
          </a:p>
        </p:txBody>
      </p:sp>
      <p:sp>
        <p:nvSpPr>
          <p:cNvPr id="587" name="Google Shape;587;p70"/>
          <p:cNvSpPr/>
          <p:nvPr/>
        </p:nvSpPr>
        <p:spPr>
          <a:xfrm>
            <a:off x="3315240" y="1378440"/>
            <a:ext cx="2142000" cy="2142000"/>
          </a:xfrm>
          <a:prstGeom prst="ellipse">
            <a:avLst/>
          </a:prstGeom>
          <a:solidFill>
            <a:srgbClr val="FFFFFF"/>
          </a:solidFill>
          <a:ln>
            <a:noFill/>
          </a:ln>
          <a:effectLst>
            <a:outerShdw>
              <a:srgbClr val="44546A">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0"/>
          <p:cNvSpPr/>
          <p:nvPr/>
        </p:nvSpPr>
        <p:spPr>
          <a:xfrm>
            <a:off x="5219270" y="1451800"/>
            <a:ext cx="339600" cy="339600"/>
          </a:xfrm>
          <a:prstGeom prst="ellipse">
            <a:avLst/>
          </a:prstGeom>
          <a:solidFill>
            <a:srgbClr val="006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90"/>
              </a:solidFill>
            </a:endParaRPr>
          </a:p>
        </p:txBody>
      </p:sp>
      <p:sp>
        <p:nvSpPr>
          <p:cNvPr id="589" name="Google Shape;589;p70"/>
          <p:cNvSpPr/>
          <p:nvPr/>
        </p:nvSpPr>
        <p:spPr>
          <a:xfrm>
            <a:off x="5134750" y="3352800"/>
            <a:ext cx="339600" cy="339600"/>
          </a:xfrm>
          <a:prstGeom prst="ellipse">
            <a:avLst/>
          </a:prstGeom>
          <a:solidFill>
            <a:srgbClr val="F4E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0"/>
          <p:cNvSpPr/>
          <p:nvPr/>
        </p:nvSpPr>
        <p:spPr>
          <a:xfrm>
            <a:off x="3388110" y="1232310"/>
            <a:ext cx="339600" cy="339600"/>
          </a:xfrm>
          <a:prstGeom prst="ellipse">
            <a:avLst/>
          </a:prstGeom>
          <a:solidFill>
            <a:srgbClr val="F2CC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0"/>
          <p:cNvSpPr/>
          <p:nvPr/>
        </p:nvSpPr>
        <p:spPr>
          <a:xfrm>
            <a:off x="5238350" y="149716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02</a:t>
            </a:r>
            <a:endParaRPr b="0" i="0" sz="1200" u="none" cap="none" strike="noStrike">
              <a:latin typeface="Arial"/>
              <a:ea typeface="Arial"/>
              <a:cs typeface="Arial"/>
              <a:sym typeface="Arial"/>
            </a:endParaRPr>
          </a:p>
        </p:txBody>
      </p:sp>
      <p:sp>
        <p:nvSpPr>
          <p:cNvPr id="592" name="Google Shape;592;p70"/>
          <p:cNvSpPr/>
          <p:nvPr/>
        </p:nvSpPr>
        <p:spPr>
          <a:xfrm>
            <a:off x="5144110" y="340752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593" name="Google Shape;593;p70"/>
          <p:cNvSpPr/>
          <p:nvPr/>
        </p:nvSpPr>
        <p:spPr>
          <a:xfrm>
            <a:off x="3397830" y="128739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01</a:t>
            </a:r>
            <a:endParaRPr b="0" i="0" sz="1200" u="none" cap="none" strike="noStrike">
              <a:latin typeface="Arial"/>
              <a:ea typeface="Arial"/>
              <a:cs typeface="Arial"/>
              <a:sym typeface="Arial"/>
            </a:endParaRPr>
          </a:p>
        </p:txBody>
      </p:sp>
      <p:sp>
        <p:nvSpPr>
          <p:cNvPr id="594" name="Google Shape;594;p70"/>
          <p:cNvSpPr/>
          <p:nvPr/>
        </p:nvSpPr>
        <p:spPr>
          <a:xfrm>
            <a:off x="5830550" y="1295400"/>
            <a:ext cx="3167100" cy="13788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lang="en-US" sz="1500">
                <a:solidFill>
                  <a:srgbClr val="006D90"/>
                </a:solidFill>
                <a:latin typeface="Chau Philomene One"/>
                <a:ea typeface="Chau Philomene One"/>
                <a:cs typeface="Chau Philomene One"/>
                <a:sym typeface="Chau Philomene One"/>
              </a:rPr>
              <a:t>Sorting and organizing my files</a:t>
            </a:r>
            <a:endParaRPr b="1" sz="1500">
              <a:solidFill>
                <a:srgbClr val="006D90"/>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1000">
              <a:solidFill>
                <a:srgbClr val="006D90"/>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a:t>
            </a:r>
            <a:r>
              <a:rPr lang="en-US" sz="1000"/>
              <a:t>Supprimer vos photos et vidéos floues, en double ou en triple, photos prises par accident etc</a:t>
            </a:r>
            <a:endParaRPr sz="1000"/>
          </a:p>
          <a:p>
            <a:pPr indent="0" lvl="0" marL="0" marR="0" rtl="0" algn="just">
              <a:lnSpc>
                <a:spcPct val="100000"/>
              </a:lnSpc>
              <a:spcBef>
                <a:spcPts val="0"/>
              </a:spcBef>
              <a:spcAft>
                <a:spcPts val="0"/>
              </a:spcAft>
              <a:buClr>
                <a:schemeClr val="dk1"/>
              </a:buClr>
              <a:buSzPts val="1100"/>
              <a:buFont typeface="Arial"/>
              <a:buNone/>
            </a:pPr>
            <a:r>
              <a:rPr lang="en-US" sz="1000"/>
              <a:t>2 - Trier et supprimer les enregistrements, documents téléchargés etc devenus inutiles</a:t>
            </a:r>
            <a:endParaRPr sz="1000"/>
          </a:p>
          <a:p>
            <a:pPr indent="0" lvl="0" marL="0" marR="0" rtl="0" algn="just">
              <a:lnSpc>
                <a:spcPct val="100000"/>
              </a:lnSpc>
              <a:spcBef>
                <a:spcPts val="0"/>
              </a:spcBef>
              <a:spcAft>
                <a:spcPts val="0"/>
              </a:spcAft>
              <a:buClr>
                <a:schemeClr val="dk1"/>
              </a:buClr>
              <a:buSzPts val="1100"/>
              <a:buFont typeface="Arial"/>
              <a:buNone/>
            </a:pPr>
            <a:r>
              <a:rPr lang="en-US" sz="1000"/>
              <a:t>3 - Faire une sauvegarde sur un disque dur externe (déconnecté du réseau ou PC lorsque vous n’en avez pas besoin) </a:t>
            </a:r>
            <a:endParaRPr sz="1000"/>
          </a:p>
          <a:p>
            <a:pPr indent="0" lvl="0" marL="0" marR="0" rtl="0" algn="just">
              <a:lnSpc>
                <a:spcPct val="100000"/>
              </a:lnSpc>
              <a:spcBef>
                <a:spcPts val="0"/>
              </a:spcBef>
              <a:spcAft>
                <a:spcPts val="0"/>
              </a:spcAft>
              <a:buNone/>
            </a:pPr>
            <a:r>
              <a:t/>
            </a:r>
            <a:endParaRPr sz="1000"/>
          </a:p>
        </p:txBody>
      </p:sp>
      <p:sp>
        <p:nvSpPr>
          <p:cNvPr id="595" name="Google Shape;595;p70"/>
          <p:cNvSpPr/>
          <p:nvPr/>
        </p:nvSpPr>
        <p:spPr>
          <a:xfrm>
            <a:off x="5655900" y="3276600"/>
            <a:ext cx="3259500" cy="10155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F4E04B"/>
                </a:solidFill>
                <a:latin typeface="Chau Philomene One"/>
                <a:ea typeface="Chau Philomene One"/>
                <a:cs typeface="Chau Philomene One"/>
                <a:sym typeface="Chau Philomene One"/>
              </a:rPr>
              <a:t>Sort and delete my conversations</a:t>
            </a:r>
            <a:endParaRPr b="1" i="0" sz="1500" u="none" cap="none" strike="noStrike">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Texting, WhatsApp, Messenger, Signal, Telegram etc</a:t>
            </a:r>
            <a:endParaRPr sz="1000"/>
          </a:p>
          <a:p>
            <a:pPr indent="0" lvl="0" marL="0" marR="0" rtl="0" algn="l">
              <a:lnSpc>
                <a:spcPct val="100000"/>
              </a:lnSpc>
              <a:spcBef>
                <a:spcPts val="0"/>
              </a:spcBef>
              <a:spcAft>
                <a:spcPts val="0"/>
              </a:spcAft>
              <a:buClr>
                <a:schemeClr val="dk1"/>
              </a:buClr>
              <a:buSzPts val="1100"/>
              <a:buFont typeface="Arial"/>
              <a:buNone/>
            </a:pPr>
            <a:r>
              <a:rPr lang="en-US" sz="1000"/>
              <a:t>2 - Happy New Year messages from 2020, </a:t>
            </a:r>
            <a:endParaRPr sz="1000"/>
          </a:p>
          <a:p>
            <a:pPr indent="0" lvl="0" marL="0" marR="0" rtl="0" algn="l">
              <a:lnSpc>
                <a:spcPct val="100000"/>
              </a:lnSpc>
              <a:spcBef>
                <a:spcPts val="0"/>
              </a:spcBef>
              <a:spcAft>
                <a:spcPts val="0"/>
              </a:spcAft>
              <a:buClr>
                <a:schemeClr val="dk1"/>
              </a:buClr>
              <a:buSzPts val="1100"/>
              <a:buFont typeface="Arial"/>
              <a:buNone/>
            </a:pPr>
            <a:r>
              <a:rPr lang="en-US" sz="1000"/>
              <a:t>3 - The text message, WhatsApp, Messenger that just says "I'm here" or gives a thumbs up.</a:t>
            </a:r>
            <a:endParaRPr sz="1000"/>
          </a:p>
          <a:p>
            <a:pPr indent="0" lvl="0" marL="0" marR="0" rtl="0" algn="l">
              <a:lnSpc>
                <a:spcPct val="100000"/>
              </a:lnSpc>
              <a:spcBef>
                <a:spcPts val="0"/>
              </a:spcBef>
              <a:spcAft>
                <a:spcPts val="0"/>
              </a:spcAft>
              <a:buClr>
                <a:schemeClr val="dk1"/>
              </a:buClr>
              <a:buSzPts val="1100"/>
              <a:buFont typeface="Arial"/>
              <a:buNone/>
            </a:pPr>
            <a:r>
              <a:rPr lang="en-US" sz="1000"/>
              <a:t>4 - Useless conversations.</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None/>
            </a:pPr>
            <a:r>
              <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596" name="Google Shape;596;p70"/>
          <p:cNvSpPr/>
          <p:nvPr/>
        </p:nvSpPr>
        <p:spPr>
          <a:xfrm>
            <a:off x="0" y="1232293"/>
            <a:ext cx="2941800" cy="17160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lang="en-US" sz="1500">
                <a:solidFill>
                  <a:srgbClr val="F2CC1E"/>
                </a:solidFill>
                <a:latin typeface="Chau Philomene One"/>
                <a:ea typeface="Chau Philomene One"/>
                <a:cs typeface="Chau Philomene One"/>
                <a:sym typeface="Chau Philomene One"/>
              </a:rPr>
              <a:t>Sort and delete my apps</a:t>
            </a:r>
            <a:endParaRPr b="1" i="0" sz="1500" u="none" cap="none" strike="noStrike">
              <a:solidFill>
                <a:srgbClr val="F2CC1E"/>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1000">
              <a:solidFill>
                <a:srgbClr val="F2CC1E"/>
              </a:solidFill>
              <a:latin typeface="Chau Philomene One"/>
              <a:ea typeface="Chau Philomene One"/>
              <a:cs typeface="Chau Philomene One"/>
              <a:sym typeface="Chau Philomene One"/>
            </a:endParaRPr>
          </a:p>
          <a:p>
            <a:pPr indent="-216000" lvl="0" marL="216000" marR="0" rtl="0" algn="just">
              <a:lnSpc>
                <a:spcPct val="100000"/>
              </a:lnSpc>
              <a:spcBef>
                <a:spcPts val="0"/>
              </a:spcBef>
              <a:spcAft>
                <a:spcPts val="0"/>
              </a:spcAft>
              <a:buClr>
                <a:srgbClr val="44546A"/>
              </a:buClr>
              <a:buSzPts val="1000"/>
              <a:buFont typeface="Poppins"/>
              <a:buChar char="•"/>
            </a:pPr>
            <a:r>
              <a:rPr b="1" i="0" lang="en-US" sz="1000" u="none" cap="none" strike="noStrike">
                <a:solidFill>
                  <a:srgbClr val="000000"/>
                </a:solidFill>
                <a:latin typeface="Arial"/>
                <a:ea typeface="Arial"/>
                <a:cs typeface="Arial"/>
                <a:sym typeface="Arial"/>
              </a:rPr>
              <a:t>Iphone </a:t>
            </a:r>
            <a:r>
              <a:rPr b="1" lang="en-US" sz="1000"/>
              <a:t>&amp; </a:t>
            </a:r>
            <a:r>
              <a:rPr b="1" i="0" lang="en-US" sz="1000" u="none" cap="none" strike="noStrike">
                <a:solidFill>
                  <a:srgbClr val="000000"/>
                </a:solidFill>
                <a:latin typeface="Arial"/>
                <a:ea typeface="Arial"/>
                <a:cs typeface="Arial"/>
                <a:sym typeface="Arial"/>
              </a:rPr>
              <a:t> Ipad :</a:t>
            </a:r>
            <a:endParaRPr b="0" i="0" sz="1000" u="none" cap="none" strike="noStrike">
              <a:latin typeface="Arial"/>
              <a:ea typeface="Arial"/>
              <a:cs typeface="Arial"/>
              <a:sym typeface="Arial"/>
            </a:endParaRPr>
          </a:p>
          <a:p>
            <a:pPr indent="0" lvl="0" marL="34308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 </a:t>
            </a:r>
            <a:r>
              <a:rPr lang="en-US" sz="1000"/>
              <a:t>Click on "iTunes Store and App Store" then check "Unload unused apps".</a:t>
            </a:r>
            <a:endParaRPr sz="1000"/>
          </a:p>
          <a:p>
            <a:pPr indent="0" lvl="0" marL="343080" marR="0" rtl="0" algn="just">
              <a:lnSpc>
                <a:spcPct val="100000"/>
              </a:lnSpc>
              <a:spcBef>
                <a:spcPts val="0"/>
              </a:spcBef>
              <a:spcAft>
                <a:spcPts val="0"/>
              </a:spcAft>
              <a:buNone/>
            </a:pPr>
            <a:r>
              <a:rPr lang="en-US" sz="1000"/>
              <a:t>- Click on "Iphone/Ipad storage" to get a list of all your apps and you will see the date of your last use.</a:t>
            </a:r>
            <a:endParaRPr sz="1000"/>
          </a:p>
          <a:p>
            <a:pPr indent="-216000" lvl="0" marL="216000" marR="0" rtl="0" algn="just">
              <a:lnSpc>
                <a:spcPct val="100000"/>
              </a:lnSpc>
              <a:spcBef>
                <a:spcPts val="0"/>
              </a:spcBef>
              <a:spcAft>
                <a:spcPts val="0"/>
              </a:spcAft>
              <a:buClr>
                <a:srgbClr val="44546A"/>
              </a:buClr>
              <a:buSzPts val="1000"/>
              <a:buFont typeface="Poppins"/>
              <a:buChar char="•"/>
            </a:pPr>
            <a:r>
              <a:rPr b="1" i="0" lang="en-US" sz="1000" u="none" cap="none" strike="noStrike">
                <a:solidFill>
                  <a:srgbClr val="000000"/>
                </a:solidFill>
                <a:latin typeface="Arial"/>
                <a:ea typeface="Arial"/>
                <a:cs typeface="Arial"/>
                <a:sym typeface="Arial"/>
              </a:rPr>
              <a:t>Android</a:t>
            </a:r>
            <a:endParaRPr b="0" i="0" sz="1000" u="none" cap="none" strike="noStrike">
              <a:latin typeface="Arial"/>
              <a:ea typeface="Arial"/>
              <a:cs typeface="Arial"/>
              <a:sym typeface="Arial"/>
            </a:endParaRPr>
          </a:p>
          <a:p>
            <a:pPr indent="0" lvl="0" marL="34308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Open the Google Play Store application Google Play.</a:t>
            </a:r>
            <a:endParaRPr sz="1000"/>
          </a:p>
          <a:p>
            <a:pPr indent="0" lvl="0" marL="343080" marR="0" rtl="0" algn="just">
              <a:lnSpc>
                <a:spcPct val="100000"/>
              </a:lnSpc>
              <a:spcBef>
                <a:spcPts val="0"/>
              </a:spcBef>
              <a:spcAft>
                <a:spcPts val="0"/>
              </a:spcAft>
              <a:buClr>
                <a:schemeClr val="dk1"/>
              </a:buClr>
              <a:buSzPts val="1100"/>
              <a:buFont typeface="Arial"/>
              <a:buNone/>
            </a:pPr>
            <a:r>
              <a:rPr lang="en-US" sz="1000"/>
              <a:t>2 - Press Menu then My games and applications</a:t>
            </a:r>
            <a:endParaRPr sz="1000"/>
          </a:p>
          <a:p>
            <a:pPr indent="0" lvl="0" marL="343080" marR="0" rtl="0" algn="just">
              <a:lnSpc>
                <a:spcPct val="100000"/>
              </a:lnSpc>
              <a:spcBef>
                <a:spcPts val="0"/>
              </a:spcBef>
              <a:spcAft>
                <a:spcPts val="0"/>
              </a:spcAft>
              <a:buClr>
                <a:schemeClr val="dk1"/>
              </a:buClr>
              <a:buSzPts val="1100"/>
              <a:buFont typeface="Arial"/>
              <a:buNone/>
            </a:pPr>
            <a:r>
              <a:rPr lang="en-US" sz="1000"/>
              <a:t>3 - Press the application or game and press Uninstall</a:t>
            </a:r>
            <a:endParaRPr sz="1000"/>
          </a:p>
          <a:p>
            <a:pPr indent="0" lvl="0" marL="343080" marR="0" rtl="0" algn="just">
              <a:lnSpc>
                <a:spcPct val="100000"/>
              </a:lnSpc>
              <a:spcBef>
                <a:spcPts val="0"/>
              </a:spcBef>
              <a:spcAft>
                <a:spcPts val="0"/>
              </a:spcAft>
              <a:buClr>
                <a:schemeClr val="dk1"/>
              </a:buClr>
              <a:buSzPts val="1100"/>
              <a:buFont typeface="Arial"/>
              <a:buNone/>
            </a:pPr>
            <a:r>
              <a:t/>
            </a:r>
            <a:endParaRPr sz="1000"/>
          </a:p>
          <a:p>
            <a:pPr indent="0" lvl="0" marL="343080" marR="0" rtl="0" algn="just">
              <a:lnSpc>
                <a:spcPct val="100000"/>
              </a:lnSpc>
              <a:spcBef>
                <a:spcPts val="0"/>
              </a:spcBef>
              <a:spcAft>
                <a:spcPts val="0"/>
              </a:spcAft>
              <a:buNone/>
            </a:pPr>
            <a:r>
              <a:t/>
            </a:r>
            <a:endParaRPr sz="1000"/>
          </a:p>
          <a:p>
            <a:pPr indent="0" lvl="0" marL="343080" marR="0" rtl="0" algn="just">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597" name="Google Shape;597;p70"/>
          <p:cNvSpPr/>
          <p:nvPr/>
        </p:nvSpPr>
        <p:spPr>
          <a:xfrm>
            <a:off x="3710520" y="3572340"/>
            <a:ext cx="339600" cy="339600"/>
          </a:xfrm>
          <a:prstGeom prst="ellipse">
            <a:avLst/>
          </a:prstGeom>
          <a:solidFill>
            <a:srgbClr val="006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0"/>
          <p:cNvSpPr/>
          <p:nvPr/>
        </p:nvSpPr>
        <p:spPr>
          <a:xfrm>
            <a:off x="3719880" y="362742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04</a:t>
            </a:r>
            <a:endParaRPr b="0" i="0" sz="1200" u="none" cap="none" strike="noStrike">
              <a:latin typeface="Arial"/>
              <a:ea typeface="Arial"/>
              <a:cs typeface="Arial"/>
              <a:sym typeface="Arial"/>
            </a:endParaRPr>
          </a:p>
        </p:txBody>
      </p:sp>
      <p:sp>
        <p:nvSpPr>
          <p:cNvPr id="599" name="Google Shape;599;p70"/>
          <p:cNvSpPr/>
          <p:nvPr/>
        </p:nvSpPr>
        <p:spPr>
          <a:xfrm>
            <a:off x="2209800" y="4013700"/>
            <a:ext cx="3113400" cy="10155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006D91"/>
                </a:solidFill>
                <a:latin typeface="Chau Philomene One"/>
                <a:ea typeface="Chau Philomene One"/>
                <a:cs typeface="Chau Philomene One"/>
                <a:sym typeface="Chau Philomene One"/>
              </a:rPr>
              <a:t>Delete temporary files</a:t>
            </a:r>
            <a:endParaRPr b="1" sz="15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Go to Settings then Storage</a:t>
            </a:r>
            <a:endParaRPr sz="1000"/>
          </a:p>
          <a:p>
            <a:pPr indent="0" lvl="0" marL="0" marR="0" rtl="0" algn="l">
              <a:lnSpc>
                <a:spcPct val="100000"/>
              </a:lnSpc>
              <a:spcBef>
                <a:spcPts val="0"/>
              </a:spcBef>
              <a:spcAft>
                <a:spcPts val="0"/>
              </a:spcAft>
              <a:buClr>
                <a:schemeClr val="dk1"/>
              </a:buClr>
              <a:buSzPts val="1100"/>
              <a:buFont typeface="Arial"/>
              <a:buNone/>
            </a:pPr>
            <a:r>
              <a:rPr lang="en-US" sz="1000"/>
              <a:t>2 - Free up space by clicking on "Clean up".</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None/>
            </a:pPr>
            <a:r>
              <a:t/>
            </a:r>
            <a:endParaRPr sz="1000"/>
          </a:p>
        </p:txBody>
      </p:sp>
      <p:pic>
        <p:nvPicPr>
          <p:cNvPr id="600" name="Google Shape;600;p70"/>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601" name="Google Shape;601;p7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602" name="Google Shape;602;p70"/>
          <p:cNvPicPr preferRelativeResize="0"/>
          <p:nvPr/>
        </p:nvPicPr>
        <p:blipFill rotWithShape="1">
          <a:blip r:embed="rId4">
            <a:alphaModFix/>
          </a:blip>
          <a:srcRect b="0" l="0" r="0" t="0"/>
          <a:stretch/>
        </p:blipFill>
        <p:spPr>
          <a:xfrm>
            <a:off x="3962400" y="1773241"/>
            <a:ext cx="838200" cy="14271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6" name="Shape 606"/>
        <p:cNvGrpSpPr/>
        <p:nvPr/>
      </p:nvGrpSpPr>
      <p:grpSpPr>
        <a:xfrm>
          <a:off x="0" y="0"/>
          <a:ext cx="0" cy="0"/>
          <a:chOff x="0" y="0"/>
          <a:chExt cx="0" cy="0"/>
        </a:xfrm>
      </p:grpSpPr>
      <p:sp>
        <p:nvSpPr>
          <p:cNvPr id="607" name="Google Shape;607;p71"/>
          <p:cNvSpPr/>
          <p:nvPr/>
        </p:nvSpPr>
        <p:spPr>
          <a:xfrm>
            <a:off x="3041280" y="1104480"/>
            <a:ext cx="2689920" cy="2689920"/>
          </a:xfrm>
          <a:prstGeom prst="ellipse">
            <a:avLst/>
          </a:prstGeom>
          <a:noFill/>
          <a:ln cap="flat" cmpd="sng" w="38150">
            <a:solidFill>
              <a:srgbClr val="E3DEF5"/>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1"/>
          <p:cNvSpPr/>
          <p:nvPr/>
        </p:nvSpPr>
        <p:spPr>
          <a:xfrm>
            <a:off x="327946" y="329750"/>
            <a:ext cx="50364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Clr>
                <a:schemeClr val="dk1"/>
              </a:buClr>
              <a:buSzPts val="1100"/>
              <a:buFont typeface="Arial"/>
              <a:buNone/>
            </a:pPr>
            <a:r>
              <a:rPr b="1" lang="en-US" sz="2300">
                <a:solidFill>
                  <a:srgbClr val="006D90"/>
                </a:solidFill>
                <a:latin typeface="Chau Philomene One"/>
                <a:ea typeface="Chau Philomene One"/>
                <a:cs typeface="Chau Philomene One"/>
                <a:sym typeface="Chau Philomene One"/>
              </a:rPr>
              <a:t>To go further, lower my consumption</a:t>
            </a:r>
            <a:endParaRPr b="1" sz="23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t/>
            </a:r>
            <a:endParaRPr b="1" sz="23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006D90"/>
              </a:solidFill>
              <a:latin typeface="Chau Philomene One"/>
              <a:ea typeface="Chau Philomene One"/>
              <a:cs typeface="Chau Philomene One"/>
              <a:sym typeface="Chau Philomene One"/>
            </a:endParaRPr>
          </a:p>
        </p:txBody>
      </p:sp>
      <p:sp>
        <p:nvSpPr>
          <p:cNvPr id="609" name="Google Shape;609;p71"/>
          <p:cNvSpPr/>
          <p:nvPr/>
        </p:nvSpPr>
        <p:spPr>
          <a:xfrm>
            <a:off x="3315240" y="1378440"/>
            <a:ext cx="2142000" cy="2142000"/>
          </a:xfrm>
          <a:prstGeom prst="ellipse">
            <a:avLst/>
          </a:prstGeom>
          <a:solidFill>
            <a:srgbClr val="FFFFFF"/>
          </a:solidFill>
          <a:ln>
            <a:noFill/>
          </a:ln>
          <a:effectLst>
            <a:outerShdw>
              <a:srgbClr val="44546A">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1"/>
          <p:cNvSpPr/>
          <p:nvPr/>
        </p:nvSpPr>
        <p:spPr>
          <a:xfrm>
            <a:off x="5070595" y="1222000"/>
            <a:ext cx="339600" cy="339600"/>
          </a:xfrm>
          <a:prstGeom prst="ellipse">
            <a:avLst/>
          </a:prstGeom>
          <a:solidFill>
            <a:srgbClr val="006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1"/>
          <p:cNvSpPr/>
          <p:nvPr/>
        </p:nvSpPr>
        <p:spPr>
          <a:xfrm>
            <a:off x="5457250" y="2872445"/>
            <a:ext cx="339600" cy="339600"/>
          </a:xfrm>
          <a:prstGeom prst="ellipse">
            <a:avLst/>
          </a:prstGeom>
          <a:solidFill>
            <a:srgbClr val="F4E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1"/>
          <p:cNvSpPr/>
          <p:nvPr/>
        </p:nvSpPr>
        <p:spPr>
          <a:xfrm>
            <a:off x="2972880" y="1679760"/>
            <a:ext cx="339480" cy="339480"/>
          </a:xfrm>
          <a:prstGeom prst="ellipse">
            <a:avLst/>
          </a:prstGeom>
          <a:solidFill>
            <a:srgbClr val="F2CC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1"/>
          <p:cNvSpPr/>
          <p:nvPr/>
        </p:nvSpPr>
        <p:spPr>
          <a:xfrm>
            <a:off x="5089675" y="126736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02</a:t>
            </a:r>
            <a:endParaRPr b="0" i="0" sz="1200" u="none" cap="none" strike="noStrike">
              <a:latin typeface="Arial"/>
              <a:ea typeface="Arial"/>
              <a:cs typeface="Arial"/>
              <a:sym typeface="Arial"/>
            </a:endParaRPr>
          </a:p>
        </p:txBody>
      </p:sp>
      <p:sp>
        <p:nvSpPr>
          <p:cNvPr id="614" name="Google Shape;614;p71"/>
          <p:cNvSpPr/>
          <p:nvPr/>
        </p:nvSpPr>
        <p:spPr>
          <a:xfrm>
            <a:off x="5466610" y="2927165"/>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615" name="Google Shape;615;p71"/>
          <p:cNvSpPr/>
          <p:nvPr/>
        </p:nvSpPr>
        <p:spPr>
          <a:xfrm>
            <a:off x="2982600" y="1734840"/>
            <a:ext cx="37692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01</a:t>
            </a:r>
            <a:endParaRPr b="0" i="0" sz="1200" u="none" cap="none" strike="noStrike">
              <a:latin typeface="Arial"/>
              <a:ea typeface="Arial"/>
              <a:cs typeface="Arial"/>
              <a:sym typeface="Arial"/>
            </a:endParaRPr>
          </a:p>
        </p:txBody>
      </p:sp>
      <p:sp>
        <p:nvSpPr>
          <p:cNvPr id="616" name="Google Shape;616;p71"/>
          <p:cNvSpPr/>
          <p:nvPr/>
        </p:nvSpPr>
        <p:spPr>
          <a:xfrm>
            <a:off x="5796850" y="1299375"/>
            <a:ext cx="3474600" cy="13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006D90"/>
                </a:solidFill>
                <a:latin typeface="Chau Philomene One"/>
                <a:ea typeface="Chau Philomene One"/>
                <a:cs typeface="Chau Philomene One"/>
                <a:sym typeface="Chau Philomene One"/>
              </a:rPr>
              <a:t>Learn to write lighter messages </a:t>
            </a:r>
            <a:endParaRPr i="0" sz="1500" u="none" cap="none" strike="noStrike">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sz="1000"/>
          </a:p>
          <a:p>
            <a:pPr indent="0" lvl="0" marL="0" marR="0" rtl="0" algn="just">
              <a:lnSpc>
                <a:spcPct val="100000"/>
              </a:lnSpc>
              <a:spcBef>
                <a:spcPts val="0"/>
              </a:spcBef>
              <a:spcAft>
                <a:spcPts val="0"/>
              </a:spcAft>
              <a:buNone/>
            </a:pPr>
            <a:r>
              <a:rPr lang="en-US" sz="1000"/>
              <a:t>Learn how to write your messages in lightweight mode (for example, do videos and photos sent with your smartphone need to be in High Definition?) and useful.</a:t>
            </a:r>
            <a:r>
              <a:rPr b="0" i="0" lang="en-US" sz="1000" u="none" cap="none" strike="noStrike">
                <a:solidFill>
                  <a:srgbClr val="000000"/>
                </a:solidFill>
                <a:latin typeface="Arial"/>
                <a:ea typeface="Arial"/>
                <a:cs typeface="Arial"/>
                <a:sym typeface="Arial"/>
              </a:rPr>
              <a:t> </a:t>
            </a:r>
            <a:endParaRPr b="0" i="0" sz="1000" u="none" cap="none" strike="noStrike">
              <a:latin typeface="Arial"/>
              <a:ea typeface="Arial"/>
              <a:cs typeface="Arial"/>
              <a:sym typeface="Arial"/>
            </a:endParaRPr>
          </a:p>
        </p:txBody>
      </p:sp>
      <p:sp>
        <p:nvSpPr>
          <p:cNvPr id="617" name="Google Shape;617;p71"/>
          <p:cNvSpPr/>
          <p:nvPr/>
        </p:nvSpPr>
        <p:spPr>
          <a:xfrm>
            <a:off x="5845685" y="2895600"/>
            <a:ext cx="3138600" cy="10155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lang="en-US" sz="1500">
                <a:solidFill>
                  <a:srgbClr val="F4E04B"/>
                </a:solidFill>
                <a:latin typeface="Chau Philomene One"/>
                <a:ea typeface="Chau Philomene One"/>
                <a:cs typeface="Chau Philomene One"/>
                <a:sym typeface="Chau Philomene One"/>
              </a:rPr>
              <a:t>Choisir sa connexion</a:t>
            </a:r>
            <a:endParaRPr b="1" i="0" sz="1500" u="none" cap="none" strike="noStrike">
              <a:solidFill>
                <a:srgbClr val="F4E04B"/>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1000">
              <a:solidFill>
                <a:srgbClr val="7F7F7F"/>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Favour the WIFI or Wired network rather than the mobile networks (3G, 4G).</a:t>
            </a:r>
            <a:endParaRPr sz="1000"/>
          </a:p>
          <a:p>
            <a:pPr indent="0" lvl="0" marL="0" marR="0" rtl="0" algn="just">
              <a:lnSpc>
                <a:spcPct val="100000"/>
              </a:lnSpc>
              <a:spcBef>
                <a:spcPts val="0"/>
              </a:spcBef>
              <a:spcAft>
                <a:spcPts val="0"/>
              </a:spcAft>
              <a:buClr>
                <a:schemeClr val="dk1"/>
              </a:buClr>
              <a:buSzPts val="1100"/>
              <a:buFont typeface="Arial"/>
              <a:buNone/>
            </a:pPr>
            <a:r>
              <a:rPr lang="en-US" sz="1000"/>
              <a:t>2 - Switch off 4G as soon as you have finished your task. Disable mobile data when not in use.</a:t>
            </a:r>
            <a:endParaRPr sz="1000"/>
          </a:p>
          <a:p>
            <a:pPr indent="0" lvl="0" marL="0" marR="0" rtl="0" algn="just">
              <a:lnSpc>
                <a:spcPct val="100000"/>
              </a:lnSpc>
              <a:spcBef>
                <a:spcPts val="0"/>
              </a:spcBef>
              <a:spcAft>
                <a:spcPts val="0"/>
              </a:spcAft>
              <a:buClr>
                <a:schemeClr val="dk1"/>
              </a:buClr>
              <a:buSzPts val="1100"/>
              <a:buFont typeface="Arial"/>
              <a:buNone/>
            </a:pPr>
            <a:r>
              <a:rPr lang="en-US" sz="1000"/>
              <a:t>3 - Remember to turn off your location, this avoids data transfers.</a:t>
            </a:r>
            <a:endParaRPr sz="1000"/>
          </a:p>
          <a:p>
            <a:pPr indent="0" lvl="0" marL="0" marR="0" rtl="0" algn="just">
              <a:lnSpc>
                <a:spcPct val="100000"/>
              </a:lnSpc>
              <a:spcBef>
                <a:spcPts val="0"/>
              </a:spcBef>
              <a:spcAft>
                <a:spcPts val="0"/>
              </a:spcAft>
              <a:buSzPts val="1100"/>
              <a:buNone/>
            </a:pPr>
            <a:r>
              <a:rPr lang="en-US" sz="1000"/>
              <a:t>4 - Activate the data saver on your smartphone, it will prevent certain applications from receiving data in the background</a:t>
            </a:r>
            <a:endParaRPr sz="1000"/>
          </a:p>
        </p:txBody>
      </p:sp>
      <p:sp>
        <p:nvSpPr>
          <p:cNvPr id="618" name="Google Shape;618;p71"/>
          <p:cNvSpPr/>
          <p:nvPr/>
        </p:nvSpPr>
        <p:spPr>
          <a:xfrm>
            <a:off x="192205" y="1591375"/>
            <a:ext cx="2777700" cy="1716000"/>
          </a:xfrm>
          <a:prstGeom prst="rect">
            <a:avLst/>
          </a:prstGeom>
          <a:noFill/>
          <a:ln>
            <a:noFill/>
          </a:ln>
        </p:spPr>
        <p:txBody>
          <a:bodyPr anchorCtr="0" anchor="t" bIns="34200" lIns="68400" spcFirstLastPara="1" rIns="68400" wrap="square" tIns="34200">
            <a:noAutofit/>
          </a:bodyPr>
          <a:lstStyle/>
          <a:p>
            <a:pPr indent="0" lvl="0" marL="0" marR="0" rtl="0" algn="r">
              <a:lnSpc>
                <a:spcPct val="100000"/>
              </a:lnSpc>
              <a:spcBef>
                <a:spcPts val="0"/>
              </a:spcBef>
              <a:spcAft>
                <a:spcPts val="0"/>
              </a:spcAft>
              <a:buSzPts val="1100"/>
              <a:buNone/>
            </a:pPr>
            <a:r>
              <a:rPr b="1" lang="en-US" sz="1500">
                <a:solidFill>
                  <a:srgbClr val="F2CC1E"/>
                </a:solidFill>
                <a:latin typeface="Chau Philomene One"/>
                <a:ea typeface="Chau Philomene One"/>
                <a:cs typeface="Chau Philomene One"/>
                <a:sym typeface="Chau Philomene One"/>
              </a:rPr>
              <a:t>Selecting lighter applications</a:t>
            </a:r>
            <a:endParaRPr b="1" sz="1500">
              <a:solidFill>
                <a:srgbClr val="F2CC1E"/>
              </a:solidFill>
              <a:latin typeface="Chau Philomene One"/>
              <a:ea typeface="Chau Philomene One"/>
              <a:cs typeface="Chau Philomene One"/>
              <a:sym typeface="Chau Philomene One"/>
            </a:endParaRPr>
          </a:p>
          <a:p>
            <a:pPr indent="0" lvl="0" marL="0" marR="0" rtl="0" algn="r">
              <a:lnSpc>
                <a:spcPct val="100000"/>
              </a:lnSpc>
              <a:spcBef>
                <a:spcPts val="0"/>
              </a:spcBef>
              <a:spcAft>
                <a:spcPts val="0"/>
              </a:spcAft>
              <a:buNone/>
            </a:pPr>
            <a:r>
              <a:t/>
            </a:r>
            <a:endParaRPr b="1" sz="1000">
              <a:solidFill>
                <a:srgbClr val="F2CC1E"/>
              </a:solidFill>
              <a:latin typeface="Poppins"/>
              <a:ea typeface="Poppins"/>
              <a:cs typeface="Poppins"/>
              <a:sym typeface="Poppins"/>
            </a:endParaRPr>
          </a:p>
          <a:p>
            <a:pPr indent="0" lvl="0" marL="343080" marR="0" rtl="0" algn="l">
              <a:lnSpc>
                <a:spcPct val="100000"/>
              </a:lnSpc>
              <a:spcBef>
                <a:spcPts val="0"/>
              </a:spcBef>
              <a:spcAft>
                <a:spcPts val="0"/>
              </a:spcAft>
              <a:buNone/>
            </a:pPr>
            <a:r>
              <a:rPr lang="en-US" sz="1000">
                <a:solidFill>
                  <a:schemeClr val="dk1"/>
                </a:solidFill>
              </a:rPr>
              <a:t>It is possible to choose applications that are less cumbersome and consume less power.</a:t>
            </a:r>
            <a:endParaRPr b="0" i="0" sz="1000" u="none" cap="none" strike="noStrike">
              <a:solidFill>
                <a:schemeClr val="dk1"/>
              </a:solidFill>
              <a:latin typeface="Arial"/>
              <a:ea typeface="Arial"/>
              <a:cs typeface="Arial"/>
              <a:sym typeface="Arial"/>
            </a:endParaRPr>
          </a:p>
          <a:p>
            <a:pPr indent="-291599" lvl="0" marL="45720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Facebook Lite, </a:t>
            </a:r>
            <a:endParaRPr b="0" i="0" sz="1000" u="none" cap="none" strike="noStrike">
              <a:solidFill>
                <a:schemeClr val="dk1"/>
              </a:solidFill>
              <a:latin typeface="Arial"/>
              <a:ea typeface="Arial"/>
              <a:cs typeface="Arial"/>
              <a:sym typeface="Arial"/>
            </a:endParaRPr>
          </a:p>
          <a:p>
            <a:pPr indent="-291599" lvl="0" marL="457200" marR="0" rtl="0" algn="l">
              <a:lnSpc>
                <a:spcPct val="115000"/>
              </a:lnSpc>
              <a:spcBef>
                <a:spcPts val="0"/>
              </a:spcBef>
              <a:spcAft>
                <a:spcPts val="0"/>
              </a:spcAft>
              <a:buClr>
                <a:schemeClr val="dk1"/>
              </a:buClr>
              <a:buSzPts val="1000"/>
              <a:buFont typeface="Arial"/>
              <a:buChar char="-"/>
            </a:pP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Messenger Lit</a:t>
            </a:r>
            <a:r>
              <a:rPr b="0" i="0" lang="en-US" sz="1000" u="none" cap="none" strike="noStrike">
                <a:solidFill>
                  <a:schemeClr val="dk1"/>
                </a:solidFill>
                <a:latin typeface="Arial"/>
                <a:ea typeface="Arial"/>
                <a:cs typeface="Arial"/>
                <a:sym typeface="Arial"/>
              </a:rPr>
              <a:t>e,</a:t>
            </a:r>
            <a:endParaRPr b="0" i="0" sz="1000" u="none" cap="none" strike="noStrike">
              <a:solidFill>
                <a:schemeClr val="dk1"/>
              </a:solidFill>
              <a:latin typeface="Arial"/>
              <a:ea typeface="Arial"/>
              <a:cs typeface="Arial"/>
              <a:sym typeface="Arial"/>
            </a:endParaRPr>
          </a:p>
          <a:p>
            <a:pPr indent="-291599" lvl="0" marL="457200" marR="0" rtl="0" algn="l">
              <a:lnSpc>
                <a:spcPct val="115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GoogleMaps Go…</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000" u="none" cap="none" strike="noStrike">
              <a:latin typeface="Arial"/>
              <a:ea typeface="Arial"/>
              <a:cs typeface="Arial"/>
              <a:sym typeface="Arial"/>
            </a:endParaRPr>
          </a:p>
        </p:txBody>
      </p:sp>
      <p:pic>
        <p:nvPicPr>
          <p:cNvPr id="619" name="Google Shape;619;p71"/>
          <p:cNvPicPr preferRelativeResize="0"/>
          <p:nvPr/>
        </p:nvPicPr>
        <p:blipFill rotWithShape="1">
          <a:blip r:embed="rId4">
            <a:alphaModFix/>
          </a:blip>
          <a:srcRect b="0" l="0" r="0" t="0"/>
          <a:stretch/>
        </p:blipFill>
        <p:spPr>
          <a:xfrm>
            <a:off x="3832560" y="1895760"/>
            <a:ext cx="1107720" cy="1107720"/>
          </a:xfrm>
          <a:prstGeom prst="rect">
            <a:avLst/>
          </a:prstGeom>
          <a:noFill/>
          <a:ln>
            <a:noFill/>
          </a:ln>
        </p:spPr>
      </p:pic>
      <p:pic>
        <p:nvPicPr>
          <p:cNvPr id="620" name="Google Shape;620;p71"/>
          <p:cNvPicPr preferRelativeResize="0"/>
          <p:nvPr/>
        </p:nvPicPr>
        <p:blipFill>
          <a:blip r:embed="rId5">
            <a:alphaModFix/>
          </a:blip>
          <a:stretch>
            <a:fillRect/>
          </a:stretch>
        </p:blipFill>
        <p:spPr>
          <a:xfrm>
            <a:off x="8348522" y="49875"/>
            <a:ext cx="702274" cy="983102"/>
          </a:xfrm>
          <a:prstGeom prst="rect">
            <a:avLst/>
          </a:prstGeom>
          <a:noFill/>
          <a:ln>
            <a:noFill/>
          </a:ln>
        </p:spPr>
      </p:pic>
      <p:sp>
        <p:nvSpPr>
          <p:cNvPr id="621" name="Google Shape;621;p7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22" name="Google Shape;622;p71"/>
          <p:cNvSpPr/>
          <p:nvPr/>
        </p:nvSpPr>
        <p:spPr>
          <a:xfrm>
            <a:off x="-357600" y="3429000"/>
            <a:ext cx="4320000" cy="4320000"/>
          </a:xfrm>
          <a:prstGeom prst="ellipse">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 name="Google Shape;623;p71"/>
          <p:cNvSpPr/>
          <p:nvPr/>
        </p:nvSpPr>
        <p:spPr>
          <a:xfrm>
            <a:off x="381000" y="4156200"/>
            <a:ext cx="2971800" cy="3396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None/>
            </a:pPr>
            <a:r>
              <a:rPr b="1" lang="en-US" sz="1700">
                <a:solidFill>
                  <a:srgbClr val="F2F2F2"/>
                </a:solidFill>
                <a:latin typeface="Chau Philomene One"/>
                <a:ea typeface="Chau Philomene One"/>
                <a:cs typeface="Chau Philomene One"/>
                <a:sym typeface="Chau Philomene One"/>
              </a:rPr>
              <a:t>And above all, take care of your equipment</a:t>
            </a:r>
            <a:r>
              <a:rPr b="1" lang="en-US" sz="1700">
                <a:solidFill>
                  <a:srgbClr val="F2F2F2"/>
                </a:solidFill>
                <a:latin typeface="Chau Philomene One"/>
                <a:ea typeface="Chau Philomene One"/>
                <a:cs typeface="Chau Philomene One"/>
                <a:sym typeface="Chau Philomene One"/>
              </a:rPr>
              <a:t> !</a:t>
            </a:r>
            <a:endParaRPr i="0" sz="1700" u="none" cap="none" strike="noStrike">
              <a:solidFill>
                <a:srgbClr val="F2F2F2"/>
              </a:solidFill>
              <a:latin typeface="Chau Philomene One"/>
              <a:ea typeface="Chau Philomene One"/>
              <a:cs typeface="Chau Philomene One"/>
              <a:sym typeface="Chau Philomene On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04B"/>
        </a:solidFill>
      </p:bgPr>
    </p:bg>
    <p:spTree>
      <p:nvGrpSpPr>
        <p:cNvPr id="627" name="Shape 627"/>
        <p:cNvGrpSpPr/>
        <p:nvPr/>
      </p:nvGrpSpPr>
      <p:grpSpPr>
        <a:xfrm>
          <a:off x="0" y="0"/>
          <a:ext cx="0" cy="0"/>
          <a:chOff x="0" y="0"/>
          <a:chExt cx="0" cy="0"/>
        </a:xfrm>
      </p:grpSpPr>
      <p:pic>
        <p:nvPicPr>
          <p:cNvPr id="628" name="Google Shape;628;p72"/>
          <p:cNvPicPr preferRelativeResize="0"/>
          <p:nvPr/>
        </p:nvPicPr>
        <p:blipFill rotWithShape="1">
          <a:blip r:embed="rId3">
            <a:alphaModFix/>
          </a:blip>
          <a:srcRect b="0" l="18666" r="3688" t="0"/>
          <a:stretch/>
        </p:blipFill>
        <p:spPr>
          <a:xfrm>
            <a:off x="4572000" y="0"/>
            <a:ext cx="6019802" cy="5181599"/>
          </a:xfrm>
          <a:prstGeom prst="rect">
            <a:avLst/>
          </a:prstGeom>
          <a:noFill/>
          <a:ln>
            <a:noFill/>
          </a:ln>
        </p:spPr>
      </p:pic>
      <p:sp>
        <p:nvSpPr>
          <p:cNvPr id="629" name="Google Shape;629;p7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30" name="Google Shape;630;p72"/>
          <p:cNvSpPr/>
          <p:nvPr/>
        </p:nvSpPr>
        <p:spPr>
          <a:xfrm>
            <a:off x="-649200" y="-573000"/>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631" name="Google Shape;631;p72"/>
          <p:cNvSpPr/>
          <p:nvPr/>
        </p:nvSpPr>
        <p:spPr>
          <a:xfrm>
            <a:off x="533400" y="3189300"/>
            <a:ext cx="41910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rgbClr val="006D91"/>
                </a:solidFill>
                <a:latin typeface="Chau Philomene One"/>
                <a:ea typeface="Chau Philomene One"/>
                <a:cs typeface="Chau Philomene One"/>
                <a:sym typeface="Chau Philomene One"/>
              </a:rPr>
              <a:t>What if we cleaned our computer?</a:t>
            </a:r>
            <a:endParaRPr sz="3600">
              <a:solidFill>
                <a:srgbClr val="006D91"/>
              </a:solidFill>
              <a:latin typeface="Chau Philomene One"/>
              <a:ea typeface="Chau Philomene One"/>
              <a:cs typeface="Chau Philomene One"/>
              <a:sym typeface="Chau Philomene One"/>
            </a:endParaRPr>
          </a:p>
        </p:txBody>
      </p:sp>
      <p:pic>
        <p:nvPicPr>
          <p:cNvPr id="632" name="Google Shape;632;p72"/>
          <p:cNvPicPr preferRelativeResize="0"/>
          <p:nvPr/>
        </p:nvPicPr>
        <p:blipFill rotWithShape="1">
          <a:blip r:embed="rId4">
            <a:alphaModFix/>
          </a:blip>
          <a:srcRect b="0" l="0" r="0" t="0"/>
          <a:stretch/>
        </p:blipFill>
        <p:spPr>
          <a:xfrm>
            <a:off x="685800" y="754875"/>
            <a:ext cx="1066800" cy="1073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6" name="Shape 636"/>
        <p:cNvGrpSpPr/>
        <p:nvPr/>
      </p:nvGrpSpPr>
      <p:grpSpPr>
        <a:xfrm>
          <a:off x="0" y="0"/>
          <a:ext cx="0" cy="0"/>
          <a:chOff x="0" y="0"/>
          <a:chExt cx="0" cy="0"/>
        </a:xfrm>
      </p:grpSpPr>
      <p:sp>
        <p:nvSpPr>
          <p:cNvPr id="637" name="Google Shape;637;p73"/>
          <p:cNvSpPr/>
          <p:nvPr/>
        </p:nvSpPr>
        <p:spPr>
          <a:xfrm>
            <a:off x="497880" y="213475"/>
            <a:ext cx="74001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lang="en-US" sz="2300">
                <a:solidFill>
                  <a:srgbClr val="006D90"/>
                </a:solidFill>
                <a:latin typeface="Chau Philomene One"/>
                <a:ea typeface="Chau Philomene One"/>
                <a:cs typeface="Chau Philomene One"/>
                <a:sym typeface="Chau Philomene One"/>
              </a:rPr>
              <a:t>For the impact measurement of the event, please indicate at the end of this exchange the weight of the items you have deleted</a:t>
            </a:r>
            <a:r>
              <a:rPr b="1" i="0" lang="en-US" sz="2300" u="none" cap="none" strike="noStrike">
                <a:solidFill>
                  <a:srgbClr val="006D90"/>
                </a:solidFill>
                <a:latin typeface="Chau Philomene One"/>
                <a:ea typeface="Chau Philomene One"/>
                <a:cs typeface="Chau Philomene One"/>
                <a:sym typeface="Chau Philomene One"/>
              </a:rPr>
              <a:t> !</a:t>
            </a:r>
            <a:endParaRPr i="0" sz="2300" u="none" cap="none" strike="noStrike">
              <a:solidFill>
                <a:srgbClr val="006D90"/>
              </a:solidFill>
              <a:latin typeface="Chau Philomene One"/>
              <a:ea typeface="Chau Philomene One"/>
              <a:cs typeface="Chau Philomene One"/>
              <a:sym typeface="Chau Philomene One"/>
            </a:endParaRPr>
          </a:p>
        </p:txBody>
      </p:sp>
      <p:sp>
        <p:nvSpPr>
          <p:cNvPr id="638" name="Google Shape;638;p73"/>
          <p:cNvSpPr/>
          <p:nvPr/>
        </p:nvSpPr>
        <p:spPr>
          <a:xfrm>
            <a:off x="497874" y="1358225"/>
            <a:ext cx="83217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b="1" i="1" lang="en-US">
                <a:solidFill>
                  <a:srgbClr val="F2CC1E"/>
                </a:solidFill>
                <a:latin typeface="Chau Philomene One"/>
                <a:ea typeface="Chau Philomene One"/>
                <a:cs typeface="Chau Philomene One"/>
                <a:sym typeface="Chau Philomene One"/>
              </a:rPr>
              <a:t>On a computer</a:t>
            </a:r>
            <a:r>
              <a:rPr b="1" i="1" lang="en-US">
                <a:solidFill>
                  <a:srgbClr val="F2CC1E"/>
                </a:solidFill>
                <a:latin typeface="Chau Philomene One"/>
                <a:ea typeface="Chau Philomene One"/>
                <a:cs typeface="Chau Philomene One"/>
                <a:sym typeface="Chau Philomene One"/>
              </a:rPr>
              <a:t>,</a:t>
            </a:r>
            <a:r>
              <a:rPr i="0" lang="en-US" u="none" cap="none" strike="noStrike"/>
              <a:t> </a:t>
            </a:r>
            <a:r>
              <a:rPr lang="en-US">
                <a:latin typeface="Chau Philomene One"/>
                <a:ea typeface="Chau Philomene One"/>
                <a:cs typeface="Chau Philomene One"/>
                <a:sym typeface="Chau Philomene One"/>
              </a:rPr>
              <a:t>we simply create a temporary directory "Cyber CleanUp" into which you will drag all the elements to be deleted. We will simply measure the final weight of this directory before permanently deleting the data.</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Clr>
                <a:schemeClr val="dk1"/>
              </a:buClr>
              <a:buSzPts val="1100"/>
              <a:buFont typeface="Arial"/>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b="1" i="1" lang="en-US">
                <a:solidFill>
                  <a:srgbClr val="F2CC1E"/>
                </a:solidFill>
                <a:latin typeface="Chau Philomene One"/>
                <a:ea typeface="Chau Philomene One"/>
                <a:cs typeface="Chau Philomene One"/>
                <a:sym typeface="Chau Philomene One"/>
              </a:rPr>
              <a:t>On the cloud,</a:t>
            </a:r>
            <a:r>
              <a:rPr lang="en-US">
                <a:solidFill>
                  <a:srgbClr val="F2CC1E"/>
                </a:solidFill>
                <a:latin typeface="Chau Philomene One"/>
                <a:ea typeface="Chau Philomene One"/>
                <a:cs typeface="Chau Philomene One"/>
                <a:sym typeface="Chau Philomene One"/>
              </a:rPr>
              <a:t> </a:t>
            </a:r>
            <a:r>
              <a:rPr lang="en-US">
                <a:latin typeface="Chau Philomene One"/>
                <a:ea typeface="Chau Philomene One"/>
                <a:cs typeface="Chau Philomene One"/>
                <a:sym typeface="Chau Philomene One"/>
              </a:rPr>
              <a:t>the storage before/after cleaning is accurately recorded:</a:t>
            </a:r>
            <a:endParaRPr>
              <a:latin typeface="Chau Philomene One"/>
              <a:ea typeface="Chau Philomene One"/>
              <a:cs typeface="Chau Philomene One"/>
              <a:sym typeface="Chau Philomene One"/>
            </a:endParaRPr>
          </a:p>
          <a:p>
            <a:pPr indent="-317290" lvl="0" marL="457200" rtl="0" algn="just">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On OneDrive</a:t>
            </a:r>
            <a:endParaRPr>
              <a:solidFill>
                <a:srgbClr val="F2CC1E"/>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Settings &gt; Manage Storage </a:t>
            </a:r>
            <a:endParaRPr>
              <a:solidFill>
                <a:schemeClr val="dk1"/>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On Google Drive</a:t>
            </a:r>
            <a:endParaRPr>
              <a:solidFill>
                <a:srgbClr val="F2CC1E"/>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Profile picture &gt; Manage your Google Account &gt; Storage space associated with your account &gt; Manage storage space</a:t>
            </a:r>
            <a:endParaRPr>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None/>
            </a:pPr>
            <a:r>
              <a:t/>
            </a:r>
            <a:endParaRPr>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To see what takes up the most space on your computer you can of course do the same:</a:t>
            </a:r>
            <a:endParaRPr>
              <a:solidFill>
                <a:schemeClr val="dk1"/>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On PC</a:t>
            </a:r>
            <a:endParaRPr>
              <a:solidFill>
                <a:srgbClr val="F2CC1E"/>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Settings &gt; System &gt; Storage to view the used storage space</a:t>
            </a:r>
            <a:endParaRPr>
              <a:solidFill>
                <a:schemeClr val="dk1"/>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F2CC1E"/>
              </a:buClr>
              <a:buSzPts val="1400"/>
              <a:buFont typeface="Chau Philomene One"/>
              <a:buChar char="-"/>
            </a:pPr>
            <a:r>
              <a:rPr b="1" i="1" lang="en-US">
                <a:solidFill>
                  <a:srgbClr val="F2CC1E"/>
                </a:solidFill>
                <a:latin typeface="Chau Philomene One"/>
                <a:ea typeface="Chau Philomene One"/>
                <a:cs typeface="Chau Philomene One"/>
                <a:sym typeface="Chau Philomene One"/>
              </a:rPr>
              <a:t>On Mac </a:t>
            </a:r>
            <a:endParaRPr>
              <a:solidFill>
                <a:srgbClr val="F2CC1E"/>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Apple &gt; About &gt; Storage</a:t>
            </a:r>
            <a:endParaRPr>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t/>
            </a:r>
            <a:endParaRPr>
              <a:solidFill>
                <a:schemeClr val="dk1"/>
              </a:solidFill>
            </a:endParaRPr>
          </a:p>
        </p:txBody>
      </p:sp>
      <p:pic>
        <p:nvPicPr>
          <p:cNvPr id="639" name="Google Shape;639;p73"/>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640" name="Google Shape;640;p73"/>
          <p:cNvSpPr txBox="1"/>
          <p:nvPr/>
        </p:nvSpPr>
        <p:spPr>
          <a:xfrm>
            <a:off x="5934600" y="4800600"/>
            <a:ext cx="25236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700">
                <a:latin typeface="Poppins"/>
                <a:ea typeface="Poppins"/>
                <a:cs typeface="Poppins"/>
                <a:sym typeface="Poppins"/>
              </a:rPr>
              <a:t>More in the guide on cleaning computers &amp; drives</a:t>
            </a:r>
            <a:endParaRPr sz="700">
              <a:latin typeface="Poppins"/>
              <a:ea typeface="Poppins"/>
              <a:cs typeface="Poppins"/>
              <a:sym typeface="Poppins"/>
            </a:endParaRPr>
          </a:p>
        </p:txBody>
      </p:sp>
      <p:sp>
        <p:nvSpPr>
          <p:cNvPr id="641" name="Google Shape;641;p7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5" name="Shape 645"/>
        <p:cNvGrpSpPr/>
        <p:nvPr/>
      </p:nvGrpSpPr>
      <p:grpSpPr>
        <a:xfrm>
          <a:off x="0" y="0"/>
          <a:ext cx="0" cy="0"/>
          <a:chOff x="0" y="0"/>
          <a:chExt cx="0" cy="0"/>
        </a:xfrm>
      </p:grpSpPr>
      <p:sp>
        <p:nvSpPr>
          <p:cNvPr id="646" name="Google Shape;646;p74"/>
          <p:cNvSpPr/>
          <p:nvPr/>
        </p:nvSpPr>
        <p:spPr>
          <a:xfrm>
            <a:off x="3041280" y="1104480"/>
            <a:ext cx="2689920" cy="2689920"/>
          </a:xfrm>
          <a:prstGeom prst="ellipse">
            <a:avLst/>
          </a:prstGeom>
          <a:noFill/>
          <a:ln cap="flat" cmpd="sng" w="38150">
            <a:solidFill>
              <a:srgbClr val="006D91"/>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4"/>
          <p:cNvSpPr/>
          <p:nvPr/>
        </p:nvSpPr>
        <p:spPr>
          <a:xfrm>
            <a:off x="555120" y="482400"/>
            <a:ext cx="238644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SzPts val="1100"/>
              <a:buNone/>
            </a:pPr>
            <a:r>
              <a:rPr b="1" lang="en-US" sz="2300">
                <a:solidFill>
                  <a:srgbClr val="006D90"/>
                </a:solidFill>
                <a:latin typeface="Chau Philomene One"/>
                <a:ea typeface="Chau Philomene One"/>
                <a:cs typeface="Chau Philomene One"/>
                <a:sym typeface="Chau Philomene One"/>
              </a:rPr>
              <a:t>Cleaning your computer</a:t>
            </a:r>
            <a:endParaRPr b="1" sz="2300">
              <a:solidFill>
                <a:srgbClr val="006D90"/>
              </a:solidFill>
              <a:latin typeface="Chau Philomene One"/>
              <a:ea typeface="Chau Philomene One"/>
              <a:cs typeface="Chau Philomene One"/>
              <a:sym typeface="Chau Philomene One"/>
            </a:endParaRPr>
          </a:p>
        </p:txBody>
      </p:sp>
      <p:sp>
        <p:nvSpPr>
          <p:cNvPr id="648" name="Google Shape;648;p74"/>
          <p:cNvSpPr/>
          <p:nvPr/>
        </p:nvSpPr>
        <p:spPr>
          <a:xfrm>
            <a:off x="3315240" y="1378440"/>
            <a:ext cx="2142000" cy="2142000"/>
          </a:xfrm>
          <a:prstGeom prst="ellipse">
            <a:avLst/>
          </a:prstGeom>
          <a:solidFill>
            <a:srgbClr val="FFFFFF"/>
          </a:solidFill>
          <a:ln>
            <a:noFill/>
          </a:ln>
          <a:effectLst>
            <a:outerShdw>
              <a:srgbClr val="44546A">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4"/>
          <p:cNvSpPr/>
          <p:nvPr/>
        </p:nvSpPr>
        <p:spPr>
          <a:xfrm>
            <a:off x="4932000" y="1018080"/>
            <a:ext cx="339480" cy="339480"/>
          </a:xfrm>
          <a:prstGeom prst="ellipse">
            <a:avLst/>
          </a:prstGeom>
          <a:solidFill>
            <a:srgbClr val="006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4"/>
          <p:cNvSpPr/>
          <p:nvPr/>
        </p:nvSpPr>
        <p:spPr>
          <a:xfrm>
            <a:off x="5353920" y="3073320"/>
            <a:ext cx="339480" cy="339480"/>
          </a:xfrm>
          <a:prstGeom prst="ellipse">
            <a:avLst/>
          </a:prstGeom>
          <a:solidFill>
            <a:srgbClr val="F4E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4"/>
          <p:cNvSpPr/>
          <p:nvPr/>
        </p:nvSpPr>
        <p:spPr>
          <a:xfrm>
            <a:off x="2896560" y="1908360"/>
            <a:ext cx="339480" cy="339480"/>
          </a:xfrm>
          <a:prstGeom prst="ellipse">
            <a:avLst/>
          </a:prstGeom>
          <a:solidFill>
            <a:srgbClr val="F2CC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4"/>
          <p:cNvSpPr/>
          <p:nvPr/>
        </p:nvSpPr>
        <p:spPr>
          <a:xfrm>
            <a:off x="4951080" y="1063440"/>
            <a:ext cx="37692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02</a:t>
            </a:r>
            <a:endParaRPr b="0" i="0" sz="1200" u="none" cap="none" strike="noStrike">
              <a:latin typeface="Arial"/>
              <a:ea typeface="Arial"/>
              <a:cs typeface="Arial"/>
              <a:sym typeface="Arial"/>
            </a:endParaRPr>
          </a:p>
        </p:txBody>
      </p:sp>
      <p:sp>
        <p:nvSpPr>
          <p:cNvPr id="653" name="Google Shape;653;p74"/>
          <p:cNvSpPr/>
          <p:nvPr/>
        </p:nvSpPr>
        <p:spPr>
          <a:xfrm>
            <a:off x="5363280" y="3128040"/>
            <a:ext cx="37692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654" name="Google Shape;654;p74"/>
          <p:cNvSpPr/>
          <p:nvPr/>
        </p:nvSpPr>
        <p:spPr>
          <a:xfrm>
            <a:off x="2906280" y="1963440"/>
            <a:ext cx="37692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01</a:t>
            </a:r>
            <a:endParaRPr b="0" i="0" sz="1200" u="none" cap="none" strike="noStrike">
              <a:latin typeface="Arial"/>
              <a:ea typeface="Arial"/>
              <a:cs typeface="Arial"/>
              <a:sym typeface="Arial"/>
            </a:endParaRPr>
          </a:p>
        </p:txBody>
      </p:sp>
      <p:sp>
        <p:nvSpPr>
          <p:cNvPr id="655" name="Google Shape;655;p74"/>
          <p:cNvSpPr/>
          <p:nvPr/>
        </p:nvSpPr>
        <p:spPr>
          <a:xfrm>
            <a:off x="5906875" y="1063447"/>
            <a:ext cx="3171600" cy="1375200"/>
          </a:xfrm>
          <a:prstGeom prst="rect">
            <a:avLst/>
          </a:prstGeom>
          <a:noFill/>
          <a:ln>
            <a:noFill/>
          </a:ln>
        </p:spPr>
        <p:txBody>
          <a:bodyPr anchorCtr="0" anchor="t" bIns="34200" lIns="68400" spcFirstLastPara="1" rIns="68400" wrap="square" tIns="34200">
            <a:noAutofit/>
          </a:bodyPr>
          <a:lstStyle/>
          <a:p>
            <a:pPr indent="0" lvl="0" marL="0" rtl="0" algn="l">
              <a:spcBef>
                <a:spcPts val="0"/>
              </a:spcBef>
              <a:spcAft>
                <a:spcPts val="0"/>
              </a:spcAft>
              <a:buNone/>
            </a:pPr>
            <a:r>
              <a:rPr b="1" lang="en-US" sz="1500">
                <a:solidFill>
                  <a:srgbClr val="006D90"/>
                </a:solidFill>
                <a:latin typeface="Chau Philomene One"/>
                <a:ea typeface="Chau Philomene One"/>
                <a:cs typeface="Chau Philomene One"/>
                <a:sym typeface="Chau Philomene One"/>
              </a:rPr>
              <a:t>Sort and store my files</a:t>
            </a:r>
            <a:endParaRPr b="1" sz="1500">
              <a:solidFill>
                <a:srgbClr val="006D90"/>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b="1" sz="1000">
              <a:solidFill>
                <a:srgbClr val="006D90"/>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Delete your blurred, duplicate or triple photos and videos, photos taken by accident etc.</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2 - Sort and delete unnecessary recordings, downloaded documents etc. or obsolete file directories (old projects etc.) or duplicate files.</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3 - Make a backup on an external hard drive (disconnected from the network or PC when you don't need it)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Font typeface="Arial"/>
              <a:buNone/>
            </a:pPr>
            <a:r>
              <a:t/>
            </a:r>
            <a:endParaRPr sz="1000">
              <a:solidFill>
                <a:schemeClr val="dk1"/>
              </a:solidFill>
            </a:endParaRPr>
          </a:p>
        </p:txBody>
      </p:sp>
      <p:sp>
        <p:nvSpPr>
          <p:cNvPr id="656" name="Google Shape;656;p74"/>
          <p:cNvSpPr/>
          <p:nvPr/>
        </p:nvSpPr>
        <p:spPr>
          <a:xfrm>
            <a:off x="5828760" y="3175500"/>
            <a:ext cx="3138600" cy="10155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F4E04B"/>
                </a:solidFill>
                <a:latin typeface="Chau Philomene One"/>
                <a:ea typeface="Chau Philomene One"/>
                <a:cs typeface="Chau Philomene One"/>
                <a:sym typeface="Chau Philomene One"/>
              </a:rPr>
              <a:t>To go further</a:t>
            </a:r>
            <a:endParaRPr b="1" sz="1500">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Analyse the type of files to be deleted</a:t>
            </a:r>
            <a:endParaRPr sz="1000"/>
          </a:p>
          <a:p>
            <a:pPr indent="0" lvl="0" marL="0" marR="0" rtl="0" algn="l">
              <a:lnSpc>
                <a:spcPct val="100000"/>
              </a:lnSpc>
              <a:spcBef>
                <a:spcPts val="0"/>
              </a:spcBef>
              <a:spcAft>
                <a:spcPts val="0"/>
              </a:spcAft>
              <a:buClr>
                <a:schemeClr val="dk1"/>
              </a:buClr>
              <a:buSzPts val="1100"/>
              <a:buFont typeface="Arial"/>
              <a:buNone/>
            </a:pPr>
            <a:r>
              <a:rPr lang="en-US" sz="1000"/>
              <a:t>2 - Identify best practices for organising your directories and backups to limit duplication</a:t>
            </a:r>
            <a:endParaRPr sz="1000"/>
          </a:p>
          <a:p>
            <a:pPr indent="0" lvl="0" marL="0" marR="0" rtl="0" algn="l">
              <a:lnSpc>
                <a:spcPct val="100000"/>
              </a:lnSpc>
              <a:spcBef>
                <a:spcPts val="0"/>
              </a:spcBef>
              <a:spcAft>
                <a:spcPts val="0"/>
              </a:spcAft>
              <a:buClr>
                <a:schemeClr val="dk1"/>
              </a:buClr>
              <a:buSzPts val="1100"/>
              <a:buFont typeface="Arial"/>
              <a:buNone/>
            </a:pPr>
            <a:r>
              <a:rPr lang="en-US" sz="1000"/>
              <a:t>3 - Launch a disk cleanup</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None/>
            </a:pPr>
            <a:r>
              <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657" name="Google Shape;657;p74"/>
          <p:cNvSpPr/>
          <p:nvPr/>
        </p:nvSpPr>
        <p:spPr>
          <a:xfrm>
            <a:off x="107640" y="1648080"/>
            <a:ext cx="2757960" cy="171612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F2CC1E"/>
                </a:solidFill>
                <a:latin typeface="Chau Philomene One"/>
                <a:ea typeface="Chau Philomene One"/>
                <a:cs typeface="Chau Philomene One"/>
                <a:sym typeface="Chau Philomene One"/>
              </a:rPr>
              <a:t>Sort and delete my files</a:t>
            </a:r>
            <a:endParaRPr b="1" i="0" sz="1500" u="none" cap="none" strike="noStrike">
              <a:solidFill>
                <a:srgbClr val="F2CC1E"/>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2CC1E"/>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Open your files, ask yourself if they are still really useful? *</a:t>
            </a:r>
            <a:endParaRPr sz="1000"/>
          </a:p>
          <a:p>
            <a:pPr indent="0" lvl="0" marL="0" marR="0" rtl="0" algn="l">
              <a:lnSpc>
                <a:spcPct val="100000"/>
              </a:lnSpc>
              <a:spcBef>
                <a:spcPts val="0"/>
              </a:spcBef>
              <a:spcAft>
                <a:spcPts val="0"/>
              </a:spcAft>
              <a:buClr>
                <a:schemeClr val="dk1"/>
              </a:buClr>
              <a:buSzPts val="1100"/>
              <a:buFont typeface="Arial"/>
              <a:buNone/>
            </a:pPr>
            <a:r>
              <a:rPr lang="en-US" sz="1000"/>
              <a:t>2 - Free your desktop and organize your files in folders to see them more clearly and spend less time looking for them</a:t>
            </a:r>
            <a:endParaRPr sz="1000"/>
          </a:p>
          <a:p>
            <a:pPr indent="0" lvl="0" marL="0" marR="0" rtl="0" algn="l">
              <a:lnSpc>
                <a:spcPct val="100000"/>
              </a:lnSpc>
              <a:spcBef>
                <a:spcPts val="0"/>
              </a:spcBef>
              <a:spcAft>
                <a:spcPts val="0"/>
              </a:spcAft>
              <a:buClr>
                <a:schemeClr val="dk1"/>
              </a:buClr>
              <a:buSzPts val="1100"/>
              <a:buFont typeface="Arial"/>
              <a:buNone/>
            </a:pPr>
            <a:r>
              <a:rPr lang="en-US" sz="1000"/>
              <a:t>3 - And don't forget to empty the recycle bin of course</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None/>
            </a:pPr>
            <a:r>
              <a:t/>
            </a:r>
            <a:endParaRPr sz="1000"/>
          </a:p>
          <a:p>
            <a:pPr indent="0" lvl="0" marL="343080" marR="0" rtl="0" algn="r">
              <a:lnSpc>
                <a:spcPct val="100000"/>
              </a:lnSpc>
              <a:spcBef>
                <a:spcPts val="0"/>
              </a:spcBef>
              <a:spcAft>
                <a:spcPts val="0"/>
              </a:spcAft>
              <a:buNone/>
            </a:pPr>
            <a:r>
              <a:t/>
            </a:r>
            <a:endParaRPr b="0" i="0" sz="1000" u="none" cap="none" strike="noStrike">
              <a:latin typeface="Arial"/>
              <a:ea typeface="Arial"/>
              <a:cs typeface="Arial"/>
              <a:sym typeface="Arial"/>
            </a:endParaRPr>
          </a:p>
        </p:txBody>
      </p:sp>
      <p:pic>
        <p:nvPicPr>
          <p:cNvPr id="658" name="Google Shape;658;p74"/>
          <p:cNvPicPr preferRelativeResize="0"/>
          <p:nvPr/>
        </p:nvPicPr>
        <p:blipFill rotWithShape="1">
          <a:blip r:embed="rId3">
            <a:alphaModFix/>
          </a:blip>
          <a:srcRect b="0" l="0" r="0" t="0"/>
          <a:stretch/>
        </p:blipFill>
        <p:spPr>
          <a:xfrm>
            <a:off x="3698640" y="1761840"/>
            <a:ext cx="1375200" cy="1375200"/>
          </a:xfrm>
          <a:prstGeom prst="rect">
            <a:avLst/>
          </a:prstGeom>
          <a:noFill/>
          <a:ln>
            <a:noFill/>
          </a:ln>
        </p:spPr>
      </p:pic>
      <p:pic>
        <p:nvPicPr>
          <p:cNvPr id="659" name="Google Shape;659;p74"/>
          <p:cNvPicPr preferRelativeResize="0"/>
          <p:nvPr/>
        </p:nvPicPr>
        <p:blipFill>
          <a:blip r:embed="rId4">
            <a:alphaModFix/>
          </a:blip>
          <a:stretch>
            <a:fillRect/>
          </a:stretch>
        </p:blipFill>
        <p:spPr>
          <a:xfrm>
            <a:off x="8348522" y="49875"/>
            <a:ext cx="702274" cy="983102"/>
          </a:xfrm>
          <a:prstGeom prst="rect">
            <a:avLst/>
          </a:prstGeom>
          <a:noFill/>
          <a:ln>
            <a:noFill/>
          </a:ln>
        </p:spPr>
      </p:pic>
      <p:sp>
        <p:nvSpPr>
          <p:cNvPr id="660" name="Google Shape;660;p74"/>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61" name="Google Shape;661;p74"/>
          <p:cNvSpPr/>
          <p:nvPr/>
        </p:nvSpPr>
        <p:spPr>
          <a:xfrm>
            <a:off x="-357600" y="3429000"/>
            <a:ext cx="4320000" cy="4320000"/>
          </a:xfrm>
          <a:prstGeom prst="ellipse">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 name="Google Shape;662;p74"/>
          <p:cNvSpPr/>
          <p:nvPr/>
        </p:nvSpPr>
        <p:spPr>
          <a:xfrm>
            <a:off x="488700" y="4038600"/>
            <a:ext cx="2787900" cy="4596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1" lang="en-US" sz="1000">
                <a:solidFill>
                  <a:srgbClr val="F2F2F2"/>
                </a:solidFill>
              </a:rPr>
              <a:t>*In companies, we refer to the rules for the conservation of documents (RGPD rules), in communities, we check the date of administrative use and/or the historical interest.</a:t>
            </a:r>
            <a:endParaRPr b="0" i="1" sz="1000" u="none" cap="none" strike="noStrike">
              <a:solidFill>
                <a:srgbClr val="F2F2F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666" name="Shape 666"/>
        <p:cNvGrpSpPr/>
        <p:nvPr/>
      </p:nvGrpSpPr>
      <p:grpSpPr>
        <a:xfrm>
          <a:off x="0" y="0"/>
          <a:ext cx="0" cy="0"/>
          <a:chOff x="0" y="0"/>
          <a:chExt cx="0" cy="0"/>
        </a:xfrm>
      </p:grpSpPr>
      <p:sp>
        <p:nvSpPr>
          <p:cNvPr id="667" name="Google Shape;667;p75"/>
          <p:cNvSpPr txBox="1"/>
          <p:nvPr/>
        </p:nvSpPr>
        <p:spPr>
          <a:xfrm>
            <a:off x="717600" y="1295400"/>
            <a:ext cx="7740600" cy="285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F4E04B"/>
                </a:solidFill>
              </a:rPr>
              <a:t>I </a:t>
            </a:r>
            <a:r>
              <a:rPr lang="en-US" sz="2600">
                <a:solidFill>
                  <a:srgbClr val="F2F2F2"/>
                </a:solidFill>
                <a:latin typeface="Chau Philomene One"/>
                <a:ea typeface="Chau Philomene One"/>
                <a:cs typeface="Chau Philomene One"/>
                <a:sym typeface="Chau Philomene One"/>
              </a:rPr>
              <a:t>To go further</a:t>
            </a:r>
            <a:r>
              <a:rPr lang="en-US" sz="2600">
                <a:solidFill>
                  <a:srgbClr val="F2F2F2"/>
                </a:solidFill>
                <a:latin typeface="Chau Philomene One"/>
                <a:ea typeface="Chau Philomene One"/>
                <a:cs typeface="Chau Philomene One"/>
                <a:sym typeface="Chau Philomene One"/>
              </a:rPr>
              <a:t> -&gt; best practices </a:t>
            </a:r>
            <a:endParaRPr sz="2600">
              <a:solidFill>
                <a:srgbClr val="F2F2F2"/>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2300">
              <a:solidFill>
                <a:srgbClr val="F4E04B"/>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1800"/>
          </a:p>
          <a:p>
            <a:pPr indent="-342900" lvl="0" marL="457200" rtl="0" algn="just">
              <a:lnSpc>
                <a:spcPct val="100000"/>
              </a:lnSpc>
              <a:spcBef>
                <a:spcPts val="0"/>
              </a:spcBef>
              <a:spcAft>
                <a:spcPts val="0"/>
              </a:spcAft>
              <a:buClr>
                <a:srgbClr val="F4E04B"/>
              </a:buClr>
              <a:buSzPts val="1800"/>
              <a:buFont typeface="Chau Philomene One"/>
              <a:buChar char="-"/>
            </a:pPr>
            <a:r>
              <a:rPr lang="en-US" sz="1800">
                <a:solidFill>
                  <a:srgbClr val="F4E04B"/>
                </a:solidFill>
                <a:latin typeface="Chau Philomene One"/>
                <a:ea typeface="Chau Philomene One"/>
                <a:cs typeface="Chau Philomene One"/>
                <a:sym typeface="Chau Philomene One"/>
              </a:rPr>
              <a:t>Regularly clean up your outdated data</a:t>
            </a:r>
            <a:endParaRPr sz="1800">
              <a:solidFill>
                <a:srgbClr val="F4E04B"/>
              </a:solidFill>
              <a:latin typeface="Chau Philomene One"/>
              <a:ea typeface="Chau Philomene One"/>
              <a:cs typeface="Chau Philomene One"/>
              <a:sym typeface="Chau Philomene One"/>
            </a:endParaRPr>
          </a:p>
          <a:p>
            <a:pPr indent="-342900" lvl="0" marL="457200" rtl="0" algn="just">
              <a:lnSpc>
                <a:spcPct val="100000"/>
              </a:lnSpc>
              <a:spcBef>
                <a:spcPts val="1000"/>
              </a:spcBef>
              <a:spcAft>
                <a:spcPts val="0"/>
              </a:spcAft>
              <a:buClr>
                <a:srgbClr val="F4E04B"/>
              </a:buClr>
              <a:buSzPts val="1800"/>
              <a:buChar char="-"/>
            </a:pPr>
            <a:r>
              <a:rPr lang="en-US" sz="1800">
                <a:solidFill>
                  <a:srgbClr val="F4E04B"/>
                </a:solidFill>
                <a:latin typeface="Chau Philomene One"/>
                <a:ea typeface="Chau Philomene One"/>
                <a:cs typeface="Chau Philomene One"/>
                <a:sym typeface="Chau Philomene One"/>
              </a:rPr>
              <a:t>Keep only the essentials in the cloud </a:t>
            </a:r>
            <a:r>
              <a:rPr lang="en-US" sz="1800">
                <a:solidFill>
                  <a:schemeClr val="lt1"/>
                </a:solidFill>
                <a:latin typeface="Chau Philomene One"/>
                <a:ea typeface="Chau Philomene One"/>
                <a:cs typeface="Chau Philomene One"/>
                <a:sym typeface="Chau Philomene One"/>
              </a:rPr>
              <a:t>and activate synchronisation only on the necessary folders</a:t>
            </a:r>
            <a:endParaRPr sz="1800">
              <a:solidFill>
                <a:schemeClr val="lt1"/>
              </a:solidFill>
              <a:latin typeface="Chau Philomene One"/>
              <a:ea typeface="Chau Philomene One"/>
              <a:cs typeface="Chau Philomene One"/>
              <a:sym typeface="Chau Philomene One"/>
            </a:endParaRPr>
          </a:p>
          <a:p>
            <a:pPr indent="-342900" lvl="0" marL="457200" rtl="0" algn="just">
              <a:lnSpc>
                <a:spcPct val="100000"/>
              </a:lnSpc>
              <a:spcBef>
                <a:spcPts val="1000"/>
              </a:spcBef>
              <a:spcAft>
                <a:spcPts val="1000"/>
              </a:spcAft>
              <a:buClr>
                <a:srgbClr val="F4E04B"/>
              </a:buClr>
              <a:buSzPts val="1800"/>
              <a:buChar char="-"/>
            </a:pPr>
            <a:r>
              <a:rPr lang="en-US" sz="1800">
                <a:solidFill>
                  <a:srgbClr val="F4E04B"/>
                </a:solidFill>
                <a:latin typeface="Chau Philomene One"/>
                <a:ea typeface="Chau Philomene One"/>
                <a:cs typeface="Chau Philomene One"/>
                <a:sym typeface="Chau Philomene One"/>
              </a:rPr>
              <a:t>Take care of your computer :</a:t>
            </a:r>
            <a:r>
              <a:rPr lang="en-US" sz="1800">
                <a:solidFill>
                  <a:schemeClr val="lt1"/>
                </a:solidFill>
                <a:latin typeface="Chau Philomene One"/>
                <a:ea typeface="Chau Philomene One"/>
                <a:cs typeface="Chau Philomene One"/>
                <a:sym typeface="Chau Philomene One"/>
              </a:rPr>
              <a:t> turn off your computer regularly and for all laptops use a reinforced sleeve when transporting it</a:t>
            </a:r>
            <a:endParaRPr sz="1800">
              <a:solidFill>
                <a:schemeClr val="lt1"/>
              </a:solidFill>
              <a:latin typeface="Chau Philomene One"/>
              <a:ea typeface="Chau Philomene One"/>
              <a:cs typeface="Chau Philomene One"/>
              <a:sym typeface="Chau Philomene One"/>
            </a:endParaRPr>
          </a:p>
        </p:txBody>
      </p:sp>
      <p:sp>
        <p:nvSpPr>
          <p:cNvPr id="668" name="Google Shape;668;p7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descr="Une image contenant texte&#10;&#10;Description générée automatiquement" id="669" name="Google Shape;669;p75"/>
          <p:cNvPicPr preferRelativeResize="0"/>
          <p:nvPr/>
        </p:nvPicPr>
        <p:blipFill rotWithShape="1">
          <a:blip r:embed="rId3">
            <a:alphaModFix/>
          </a:blip>
          <a:srcRect b="0" l="0" r="0" t="0"/>
          <a:stretch/>
        </p:blipFill>
        <p:spPr>
          <a:xfrm>
            <a:off x="8078588" y="270000"/>
            <a:ext cx="640440" cy="89721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73" name="Shape 673"/>
        <p:cNvGrpSpPr/>
        <p:nvPr/>
      </p:nvGrpSpPr>
      <p:grpSpPr>
        <a:xfrm>
          <a:off x="0" y="0"/>
          <a:ext cx="0" cy="0"/>
          <a:chOff x="0" y="0"/>
          <a:chExt cx="0" cy="0"/>
        </a:xfrm>
      </p:grpSpPr>
      <p:sp>
        <p:nvSpPr>
          <p:cNvPr id="674" name="Google Shape;674;p76"/>
          <p:cNvSpPr/>
          <p:nvPr/>
        </p:nvSpPr>
        <p:spPr>
          <a:xfrm>
            <a:off x="380148" y="838200"/>
            <a:ext cx="7515000" cy="761400"/>
          </a:xfrm>
          <a:prstGeom prst="rect">
            <a:avLst/>
          </a:prstGeom>
          <a:noFill/>
          <a:ln>
            <a:noFill/>
          </a:ln>
        </p:spPr>
        <p:txBody>
          <a:bodyPr anchorCtr="0" anchor="t" bIns="34200" lIns="68400" spcFirstLastPara="1" rIns="68400" wrap="square" tIns="34200">
            <a:noAutofit/>
          </a:bodyPr>
          <a:lstStyle/>
          <a:p>
            <a:pPr indent="0" lvl="0" marL="0" rtl="0" algn="just">
              <a:spcBef>
                <a:spcPts val="0"/>
              </a:spcBef>
              <a:spcAft>
                <a:spcPts val="0"/>
              </a:spcAft>
              <a:buClr>
                <a:schemeClr val="dk1"/>
              </a:buClr>
              <a:buFont typeface="Arial"/>
              <a:buNone/>
            </a:pPr>
            <a:r>
              <a:rPr b="1" lang="en-US" sz="2300">
                <a:solidFill>
                  <a:srgbClr val="006D90"/>
                </a:solidFill>
                <a:latin typeface="Chau Philomene One"/>
                <a:ea typeface="Chau Philomene One"/>
                <a:cs typeface="Chau Philomene One"/>
                <a:sym typeface="Chau Philomene One"/>
              </a:rPr>
              <a:t>For the impact measurement of the event, please indicate at the end of this exchange the number and weight of the data you have deleted</a:t>
            </a:r>
            <a:r>
              <a:rPr b="1" lang="en-US" sz="2300">
                <a:solidFill>
                  <a:srgbClr val="006D90"/>
                </a:solidFill>
                <a:latin typeface="Chau Philomene One"/>
                <a:ea typeface="Chau Philomene One"/>
                <a:cs typeface="Chau Philomene One"/>
                <a:sym typeface="Chau Philomene One"/>
              </a:rPr>
              <a:t> !</a:t>
            </a:r>
            <a:endParaRPr b="1" sz="23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006D90"/>
              </a:solidFill>
              <a:latin typeface="Poppins"/>
              <a:ea typeface="Poppins"/>
              <a:cs typeface="Poppins"/>
              <a:sym typeface="Poppins"/>
            </a:endParaRPr>
          </a:p>
        </p:txBody>
      </p:sp>
      <p:sp>
        <p:nvSpPr>
          <p:cNvPr id="675" name="Google Shape;675;p76"/>
          <p:cNvSpPr/>
          <p:nvPr/>
        </p:nvSpPr>
        <p:spPr>
          <a:xfrm>
            <a:off x="474110" y="2199500"/>
            <a:ext cx="75150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For each participant, please indicate the number of files deleted and the size of the files in the Cyber CleanUp temporary folder. (MB..)</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Once this is done, delete the directory and empty the recycle bin.</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For the cloud, re-measure the storage space to identify the gain. </a:t>
            </a:r>
            <a:endParaRPr>
              <a:latin typeface="Chau Philomene One"/>
              <a:ea typeface="Chau Philomene One"/>
              <a:cs typeface="Chau Philomene One"/>
              <a:sym typeface="Chau Philomene One"/>
            </a:endParaRPr>
          </a:p>
        </p:txBody>
      </p:sp>
      <p:pic>
        <p:nvPicPr>
          <p:cNvPr id="676" name="Google Shape;676;p76"/>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677" name="Google Shape;677;p7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678" name="Google Shape;678;p76"/>
          <p:cNvPicPr preferRelativeResize="0"/>
          <p:nvPr/>
        </p:nvPicPr>
        <p:blipFill rotWithShape="1">
          <a:blip r:embed="rId4">
            <a:alphaModFix/>
          </a:blip>
          <a:srcRect b="0" l="0" r="0" t="0"/>
          <a:stretch/>
        </p:blipFill>
        <p:spPr>
          <a:xfrm>
            <a:off x="6553200" y="3193275"/>
            <a:ext cx="1066800" cy="1073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82" name="Shape 682"/>
        <p:cNvGrpSpPr/>
        <p:nvPr/>
      </p:nvGrpSpPr>
      <p:grpSpPr>
        <a:xfrm>
          <a:off x="0" y="0"/>
          <a:ext cx="0" cy="0"/>
          <a:chOff x="0" y="0"/>
          <a:chExt cx="0" cy="0"/>
        </a:xfrm>
      </p:grpSpPr>
      <p:sp>
        <p:nvSpPr>
          <p:cNvPr id="683" name="Google Shape;683;p7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84" name="Google Shape;684;p77"/>
          <p:cNvSpPr/>
          <p:nvPr/>
        </p:nvSpPr>
        <p:spPr>
          <a:xfrm>
            <a:off x="-649200" y="-573000"/>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685" name="Google Shape;685;p77"/>
          <p:cNvSpPr/>
          <p:nvPr/>
        </p:nvSpPr>
        <p:spPr>
          <a:xfrm>
            <a:off x="533400" y="3189300"/>
            <a:ext cx="4191000" cy="11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rgbClr val="006D91"/>
                </a:solidFill>
                <a:latin typeface="Chau Philomene One"/>
                <a:ea typeface="Chau Philomene One"/>
                <a:cs typeface="Chau Philomene One"/>
                <a:sym typeface="Chau Philomene One"/>
              </a:rPr>
              <a:t>How about cleaning up our social media?</a:t>
            </a:r>
            <a:endParaRPr sz="36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t/>
            </a:r>
            <a:endParaRPr sz="36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900"/>
              <a:buFont typeface="Arial"/>
              <a:buNone/>
            </a:pPr>
            <a:r>
              <a:t/>
            </a:r>
            <a:endParaRPr sz="3600">
              <a:solidFill>
                <a:srgbClr val="006D91"/>
              </a:solidFill>
              <a:latin typeface="Chau Philomene One"/>
              <a:ea typeface="Chau Philomene One"/>
              <a:cs typeface="Chau Philomene One"/>
              <a:sym typeface="Chau Philomene One"/>
            </a:endParaRPr>
          </a:p>
        </p:txBody>
      </p:sp>
      <p:pic>
        <p:nvPicPr>
          <p:cNvPr id="686" name="Google Shape;686;p77"/>
          <p:cNvPicPr preferRelativeResize="0"/>
          <p:nvPr/>
        </p:nvPicPr>
        <p:blipFill rotWithShape="1">
          <a:blip r:embed="rId3">
            <a:alphaModFix/>
          </a:blip>
          <a:srcRect b="0" l="0" r="0" t="0"/>
          <a:stretch/>
        </p:blipFill>
        <p:spPr>
          <a:xfrm>
            <a:off x="685800" y="762000"/>
            <a:ext cx="1215480" cy="1087889"/>
          </a:xfrm>
          <a:prstGeom prst="rect">
            <a:avLst/>
          </a:prstGeom>
          <a:noFill/>
          <a:ln>
            <a:noFill/>
          </a:ln>
        </p:spPr>
      </p:pic>
      <p:pic>
        <p:nvPicPr>
          <p:cNvPr id="687" name="Google Shape;687;p77"/>
          <p:cNvPicPr preferRelativeResize="0"/>
          <p:nvPr/>
        </p:nvPicPr>
        <p:blipFill rotWithShape="1">
          <a:blip r:embed="rId4">
            <a:alphaModFix/>
          </a:blip>
          <a:srcRect b="0" l="7689" r="0" t="0"/>
          <a:stretch/>
        </p:blipFill>
        <p:spPr>
          <a:xfrm>
            <a:off x="4572000" y="0"/>
            <a:ext cx="6400800" cy="5181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91" name="Shape 691"/>
        <p:cNvGrpSpPr/>
        <p:nvPr/>
      </p:nvGrpSpPr>
      <p:grpSpPr>
        <a:xfrm>
          <a:off x="0" y="0"/>
          <a:ext cx="0" cy="0"/>
          <a:chOff x="0" y="0"/>
          <a:chExt cx="0" cy="0"/>
        </a:xfrm>
      </p:grpSpPr>
      <p:sp>
        <p:nvSpPr>
          <p:cNvPr id="692" name="Google Shape;692;p78"/>
          <p:cNvSpPr/>
          <p:nvPr/>
        </p:nvSpPr>
        <p:spPr>
          <a:xfrm>
            <a:off x="503820" y="1223250"/>
            <a:ext cx="78447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Clr>
                <a:schemeClr val="dk1"/>
              </a:buClr>
              <a:buSzPts val="1100"/>
              <a:buFont typeface="Arial"/>
              <a:buNone/>
            </a:pPr>
            <a:r>
              <a:rPr b="1" lang="en-US" sz="2300">
                <a:solidFill>
                  <a:srgbClr val="006D90"/>
                </a:solidFill>
                <a:latin typeface="Chau Philomene One"/>
                <a:ea typeface="Chau Philomene One"/>
                <a:cs typeface="Chau Philomene One"/>
                <a:sym typeface="Chau Philomene One"/>
              </a:rPr>
              <a:t>For the impact measurement of the event, please indicate at the end of this exchange an estimate of the type and number of data you have deleted!</a:t>
            </a:r>
            <a:endParaRPr b="1" sz="2300">
              <a:solidFill>
                <a:srgbClr val="006D90"/>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Clr>
                <a:schemeClr val="dk1"/>
              </a:buClr>
              <a:buSzPts val="1100"/>
              <a:buFont typeface="Arial"/>
              <a:buNone/>
            </a:pPr>
            <a:r>
              <a:t/>
            </a:r>
            <a:endParaRPr b="1" sz="2300">
              <a:solidFill>
                <a:srgbClr val="006D90"/>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2300">
              <a:solidFill>
                <a:srgbClr val="006D90"/>
              </a:solidFill>
              <a:latin typeface="Chau Philomene One"/>
              <a:ea typeface="Chau Philomene One"/>
              <a:cs typeface="Chau Philomene One"/>
              <a:sym typeface="Chau Philomene One"/>
            </a:endParaRPr>
          </a:p>
        </p:txBody>
      </p:sp>
      <p:pic>
        <p:nvPicPr>
          <p:cNvPr id="693" name="Google Shape;693;p78"/>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694" name="Google Shape;694;p78"/>
          <p:cNvSpPr/>
          <p:nvPr/>
        </p:nvSpPr>
        <p:spPr>
          <a:xfrm>
            <a:off x="503824" y="2667600"/>
            <a:ext cx="83217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Clr>
                <a:schemeClr val="dk1"/>
              </a:buClr>
              <a:buSzPts val="1100"/>
              <a:buFont typeface="Arial"/>
              <a:buNone/>
            </a:pPr>
            <a:r>
              <a:rPr lang="en-US" sz="1600">
                <a:latin typeface="Chau Philomene One"/>
                <a:ea typeface="Chau Philomene One"/>
                <a:cs typeface="Chau Philomene One"/>
                <a:sym typeface="Chau Philomene One"/>
              </a:rPr>
              <a:t>On social media it is difficult to take action.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However, take note of the </a:t>
            </a:r>
            <a:r>
              <a:rPr b="1" lang="en-US" sz="1600">
                <a:solidFill>
                  <a:srgbClr val="F2CC1E"/>
                </a:solidFill>
                <a:latin typeface="Chau Philomene One"/>
                <a:ea typeface="Chau Philomene One"/>
                <a:cs typeface="Chau Philomene One"/>
                <a:sym typeface="Chau Philomene One"/>
              </a:rPr>
              <a:t>type </a:t>
            </a:r>
            <a:r>
              <a:rPr lang="en-US" sz="1600">
                <a:latin typeface="Chau Philomene One"/>
                <a:ea typeface="Chau Philomene One"/>
                <a:cs typeface="Chau Philomene One"/>
                <a:sym typeface="Chau Philomene One"/>
              </a:rPr>
              <a:t>of deleted items and their </a:t>
            </a:r>
            <a:r>
              <a:rPr b="1" lang="en-US" sz="1600">
                <a:solidFill>
                  <a:srgbClr val="F2CC1E"/>
                </a:solidFill>
                <a:latin typeface="Chau Philomene One"/>
                <a:ea typeface="Chau Philomene One"/>
                <a:cs typeface="Chau Philomene One"/>
                <a:sym typeface="Chau Philomene One"/>
              </a:rPr>
              <a:t>order of magnitude</a:t>
            </a:r>
            <a:r>
              <a:rPr lang="en-US" sz="1600">
                <a:latin typeface="Chau Philomene One"/>
                <a:ea typeface="Chau Philomene One"/>
                <a:cs typeface="Chau Philomene One"/>
                <a:sym typeface="Chau Philomene One"/>
              </a:rPr>
              <a:t>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(example: 100 publications / 1000 photos / 10 groups etc.)</a:t>
            </a:r>
            <a:endParaRPr>
              <a:solidFill>
                <a:schemeClr val="dk1"/>
              </a:solidFill>
            </a:endParaRPr>
          </a:p>
        </p:txBody>
      </p:sp>
      <p:sp>
        <p:nvSpPr>
          <p:cNvPr id="695" name="Google Shape;695;p78"/>
          <p:cNvSpPr txBox="1"/>
          <p:nvPr/>
        </p:nvSpPr>
        <p:spPr>
          <a:xfrm>
            <a:off x="524400" y="4648200"/>
            <a:ext cx="2523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Poppins"/>
                <a:ea typeface="Poppins"/>
                <a:cs typeface="Poppins"/>
                <a:sym typeface="Poppins"/>
              </a:rPr>
              <a:t>More in the guide on cleaning up social networks</a:t>
            </a:r>
            <a:endParaRPr sz="700">
              <a:latin typeface="Poppins"/>
              <a:ea typeface="Poppins"/>
              <a:cs typeface="Poppins"/>
              <a:sym typeface="Poppins"/>
            </a:endParaRPr>
          </a:p>
        </p:txBody>
      </p:sp>
      <p:sp>
        <p:nvSpPr>
          <p:cNvPr id="696" name="Google Shape;696;p7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697" name="Google Shape;697;p78"/>
          <p:cNvPicPr preferRelativeResize="0"/>
          <p:nvPr/>
        </p:nvPicPr>
        <p:blipFill rotWithShape="1">
          <a:blip r:embed="rId4">
            <a:alphaModFix/>
          </a:blip>
          <a:srcRect b="0" l="0" r="0" t="0"/>
          <a:stretch/>
        </p:blipFill>
        <p:spPr>
          <a:xfrm>
            <a:off x="6480720" y="3636511"/>
            <a:ext cx="1215480" cy="10878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3"/>
          <p:cNvSpPr/>
          <p:nvPr/>
        </p:nvSpPr>
        <p:spPr>
          <a:xfrm>
            <a:off x="0" y="1415906"/>
            <a:ext cx="9144000" cy="3727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67" name="Google Shape;267;p43"/>
          <p:cNvSpPr/>
          <p:nvPr/>
        </p:nvSpPr>
        <p:spPr>
          <a:xfrm>
            <a:off x="-703504" y="-287377"/>
            <a:ext cx="3240000" cy="3240000"/>
          </a:xfrm>
          <a:prstGeom prst="ellipse">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68" name="Google Shape;268;p43"/>
          <p:cNvSpPr txBox="1"/>
          <p:nvPr>
            <p:ph type="title"/>
          </p:nvPr>
        </p:nvSpPr>
        <p:spPr>
          <a:xfrm>
            <a:off x="2674886" y="289988"/>
            <a:ext cx="53844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D91"/>
              </a:buClr>
              <a:buSzPts val="3300"/>
              <a:buFont typeface="Calibri"/>
              <a:buNone/>
            </a:pPr>
            <a:r>
              <a:rPr lang="en-US">
                <a:solidFill>
                  <a:srgbClr val="F4E04B"/>
                </a:solidFill>
                <a:latin typeface="Arial"/>
                <a:ea typeface="Arial"/>
                <a:cs typeface="Arial"/>
                <a:sym typeface="Arial"/>
              </a:rPr>
              <a:t>I</a:t>
            </a:r>
            <a:r>
              <a:rPr lang="en-US">
                <a:solidFill>
                  <a:srgbClr val="006D91"/>
                </a:solidFill>
                <a:latin typeface="Chau Philomene One"/>
                <a:ea typeface="Chau Philomene One"/>
                <a:cs typeface="Chau Philomene One"/>
                <a:sym typeface="Chau Philomene One"/>
              </a:rPr>
              <a:t> D</a:t>
            </a:r>
            <a:r>
              <a:rPr lang="en-US">
                <a:solidFill>
                  <a:srgbClr val="006D91"/>
                </a:solidFill>
                <a:latin typeface="Chau Philomene One"/>
                <a:ea typeface="Chau Philomene One"/>
                <a:cs typeface="Chau Philomene One"/>
                <a:sym typeface="Chau Philomene One"/>
              </a:rPr>
              <a:t>igital technology and its impact</a:t>
            </a:r>
            <a:endParaRPr>
              <a:solidFill>
                <a:srgbClr val="006D91"/>
              </a:solidFill>
              <a:latin typeface="Chau Philomene One"/>
              <a:ea typeface="Chau Philomene One"/>
              <a:cs typeface="Chau Philomene One"/>
              <a:sym typeface="Chau Philomene One"/>
            </a:endParaRPr>
          </a:p>
        </p:txBody>
      </p:sp>
      <p:sp>
        <p:nvSpPr>
          <p:cNvPr id="269" name="Google Shape;269;p43"/>
          <p:cNvSpPr txBox="1"/>
          <p:nvPr>
            <p:ph idx="1" type="body"/>
          </p:nvPr>
        </p:nvSpPr>
        <p:spPr>
          <a:xfrm>
            <a:off x="2844490" y="1990941"/>
            <a:ext cx="42690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chemeClr val="lt1"/>
              </a:buClr>
              <a:buSzPts val="2100"/>
              <a:buNone/>
            </a:pPr>
            <a:r>
              <a:rPr lang="en-US" sz="1700">
                <a:solidFill>
                  <a:schemeClr val="lt1"/>
                </a:solidFill>
                <a:latin typeface="Chau Philomene One"/>
                <a:ea typeface="Chau Philomene One"/>
                <a:cs typeface="Chau Philomene One"/>
                <a:sym typeface="Chau Philomene One"/>
              </a:rPr>
              <a:t>The Paris Agreement</a:t>
            </a:r>
            <a:r>
              <a:rPr lang="en-US" sz="1700">
                <a:solidFill>
                  <a:schemeClr val="lt1"/>
                </a:solidFill>
                <a:latin typeface="Chau Philomene One"/>
                <a:ea typeface="Chau Philomene One"/>
                <a:cs typeface="Chau Philomene One"/>
                <a:sym typeface="Chau Philomene One"/>
              </a:rPr>
              <a:t>, </a:t>
            </a:r>
            <a:r>
              <a:rPr lang="en-US" sz="1700">
                <a:solidFill>
                  <a:schemeClr val="lt1"/>
                </a:solidFill>
                <a:latin typeface="Chau Philomene One"/>
                <a:ea typeface="Chau Philomene One"/>
                <a:cs typeface="Chau Philomene One"/>
                <a:sym typeface="Chau Philomene One"/>
              </a:rPr>
              <a:t>to stay </a:t>
            </a:r>
            <a:endParaRPr sz="1700">
              <a:solidFill>
                <a:schemeClr val="lt1"/>
              </a:solidFill>
              <a:latin typeface="Chau Philomene One"/>
              <a:ea typeface="Chau Philomene One"/>
              <a:cs typeface="Chau Philomene One"/>
              <a:sym typeface="Chau Philomene One"/>
            </a:endParaRPr>
          </a:p>
          <a:p>
            <a:pPr indent="0" lvl="0" marL="0" rtl="0" algn="l">
              <a:lnSpc>
                <a:spcPct val="90000"/>
              </a:lnSpc>
              <a:spcBef>
                <a:spcPts val="800"/>
              </a:spcBef>
              <a:spcAft>
                <a:spcPts val="0"/>
              </a:spcAft>
              <a:buClr>
                <a:schemeClr val="lt1"/>
              </a:buClr>
              <a:buSzPts val="2100"/>
              <a:buNone/>
            </a:pPr>
            <a:r>
              <a:rPr lang="en-US" sz="1700">
                <a:solidFill>
                  <a:srgbClr val="F4E04B"/>
                </a:solidFill>
                <a:latin typeface="Chau Philomene One"/>
                <a:ea typeface="Chau Philomene One"/>
                <a:cs typeface="Chau Philomene One"/>
                <a:sym typeface="Chau Philomene One"/>
              </a:rPr>
              <a:t>below 2°C of warming </a:t>
            </a:r>
            <a:r>
              <a:rPr lang="en-US" sz="1700">
                <a:solidFill>
                  <a:schemeClr val="lt1"/>
                </a:solidFill>
                <a:latin typeface="Chau Philomene One"/>
                <a:ea typeface="Chau Philomene One"/>
                <a:cs typeface="Chau Philomene One"/>
                <a:sym typeface="Chau Philomene One"/>
              </a:rPr>
              <a:t>implies to</a:t>
            </a:r>
            <a:r>
              <a:rPr lang="en-US" sz="1700">
                <a:solidFill>
                  <a:schemeClr val="lt1"/>
                </a:solidFill>
                <a:latin typeface="Chau Philomene One"/>
                <a:ea typeface="Chau Philomene One"/>
                <a:cs typeface="Chau Philomene One"/>
                <a:sym typeface="Chau Philomene One"/>
              </a:rPr>
              <a:t> : </a:t>
            </a:r>
            <a:r>
              <a:rPr lang="en-US">
                <a:solidFill>
                  <a:schemeClr val="lt1"/>
                </a:solidFill>
              </a:rPr>
              <a:t> </a:t>
            </a:r>
            <a:endParaRPr>
              <a:solidFill>
                <a:schemeClr val="lt1"/>
              </a:solidFill>
            </a:endParaRPr>
          </a:p>
        </p:txBody>
      </p:sp>
      <p:sp>
        <p:nvSpPr>
          <p:cNvPr id="270" name="Google Shape;270;p43"/>
          <p:cNvSpPr/>
          <p:nvPr/>
        </p:nvSpPr>
        <p:spPr>
          <a:xfrm>
            <a:off x="1750225" y="2952625"/>
            <a:ext cx="6021900" cy="20190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150000"/>
              </a:lnSpc>
              <a:spcBef>
                <a:spcPts val="0"/>
              </a:spcBef>
              <a:spcAft>
                <a:spcPts val="0"/>
              </a:spcAft>
              <a:buClr>
                <a:schemeClr val="lt1"/>
              </a:buClr>
              <a:buSzPts val="1600"/>
              <a:buFont typeface="Chau Philomene One"/>
              <a:buChar char="-"/>
            </a:pPr>
            <a:r>
              <a:rPr lang="en-US" sz="1600">
                <a:solidFill>
                  <a:schemeClr val="lt1"/>
                </a:solidFill>
                <a:latin typeface="Chau Philomene One"/>
                <a:ea typeface="Chau Philomene One"/>
                <a:cs typeface="Chau Philomene One"/>
                <a:sym typeface="Chau Philomene One"/>
              </a:rPr>
              <a:t>Halve our CO2 emissions by 2030</a:t>
            </a:r>
            <a:endParaRPr b="0" i="0" sz="1100" u="none" cap="none" strike="noStrike">
              <a:solidFill>
                <a:schemeClr val="lt1"/>
              </a:solidFill>
              <a:latin typeface="Arial"/>
              <a:ea typeface="Arial"/>
              <a:cs typeface="Arial"/>
              <a:sym typeface="Arial"/>
            </a:endParaRPr>
          </a:p>
          <a:p>
            <a:pPr indent="-330200" lvl="0" marL="457200" marR="0" rtl="0" algn="l">
              <a:lnSpc>
                <a:spcPct val="150000"/>
              </a:lnSpc>
              <a:spcBef>
                <a:spcPts val="0"/>
              </a:spcBef>
              <a:spcAft>
                <a:spcPts val="0"/>
              </a:spcAft>
              <a:buClr>
                <a:schemeClr val="lt1"/>
              </a:buClr>
              <a:buSzPts val="1600"/>
              <a:buFont typeface="Chau Philomene One"/>
              <a:buChar char="-"/>
            </a:pPr>
            <a:r>
              <a:rPr lang="en-US" sz="1600">
                <a:solidFill>
                  <a:schemeClr val="lt1"/>
                </a:solidFill>
                <a:latin typeface="Chau Philomene One"/>
                <a:ea typeface="Chau Philomene One"/>
                <a:cs typeface="Chau Philomene One"/>
                <a:sym typeface="Chau Philomene One"/>
              </a:rPr>
              <a:t>Divide them by 5 by 2050</a:t>
            </a:r>
            <a:endParaRPr b="0" i="0" sz="11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500"/>
              <a:buFont typeface="Arial"/>
              <a:buNone/>
            </a:pPr>
            <a:r>
              <a:t/>
            </a:r>
            <a:endParaRPr b="0" i="0" sz="1100" u="none" cap="none" strike="noStrike">
              <a:solidFill>
                <a:schemeClr val="lt1"/>
              </a:solidFill>
              <a:latin typeface="Arial"/>
              <a:ea typeface="Arial"/>
              <a:cs typeface="Arial"/>
              <a:sym typeface="Arial"/>
            </a:endParaRPr>
          </a:p>
          <a:p>
            <a:pPr indent="0" lvl="0" marL="38100" marR="0" rtl="0" algn="l">
              <a:lnSpc>
                <a:spcPct val="150000"/>
              </a:lnSpc>
              <a:spcBef>
                <a:spcPts val="0"/>
              </a:spcBef>
              <a:spcAft>
                <a:spcPts val="0"/>
              </a:spcAft>
              <a:buClr>
                <a:srgbClr val="000000"/>
              </a:buClr>
              <a:buSzPts val="1500"/>
              <a:buFont typeface="Arial"/>
              <a:buNone/>
            </a:pPr>
            <a:r>
              <a:rPr b="0" i="0" lang="en-US" sz="1600" u="none" cap="none" strike="noStrike">
                <a:solidFill>
                  <a:schemeClr val="lt1"/>
                </a:solidFill>
                <a:latin typeface="Chau Philomene One"/>
                <a:ea typeface="Chau Philomene One"/>
                <a:cs typeface="Chau Philomene One"/>
                <a:sym typeface="Chau Philomene One"/>
              </a:rPr>
              <a:t>	</a:t>
            </a:r>
            <a:r>
              <a:rPr lang="en-US" sz="1600">
                <a:solidFill>
                  <a:schemeClr val="lt1"/>
                </a:solidFill>
                <a:latin typeface="Chau Philomene One"/>
                <a:ea typeface="Chau Philomene One"/>
                <a:cs typeface="Chau Philomene One"/>
                <a:sym typeface="Chau Philomene One"/>
              </a:rPr>
              <a:t>Yet it is growing rapidly</a:t>
            </a:r>
            <a:endParaRPr b="0" i="0" sz="1600" u="none" cap="none" strike="noStrike">
              <a:solidFill>
                <a:schemeClr val="lt1"/>
              </a:solidFill>
              <a:latin typeface="Chau Philomene One"/>
              <a:ea typeface="Chau Philomene One"/>
              <a:cs typeface="Chau Philomene One"/>
              <a:sym typeface="Chau Philomene One"/>
            </a:endParaRPr>
          </a:p>
          <a:p>
            <a:pPr indent="0" lvl="0" marL="38100" marR="0" rtl="0" algn="l">
              <a:lnSpc>
                <a:spcPct val="150000"/>
              </a:lnSpc>
              <a:spcBef>
                <a:spcPts val="0"/>
              </a:spcBef>
              <a:spcAft>
                <a:spcPts val="0"/>
              </a:spcAft>
              <a:buClr>
                <a:srgbClr val="000000"/>
              </a:buClr>
              <a:buSzPts val="1500"/>
              <a:buFont typeface="Arial"/>
              <a:buNone/>
            </a:pPr>
            <a:r>
              <a:rPr b="0" i="0" lang="en-US" sz="1600" u="none" cap="none" strike="noStrike">
                <a:solidFill>
                  <a:schemeClr val="lt1"/>
                </a:solidFill>
                <a:latin typeface="Chau Philomene One"/>
                <a:ea typeface="Chau Philomene One"/>
                <a:cs typeface="Chau Philomene One"/>
                <a:sym typeface="Chau Philomene One"/>
              </a:rPr>
              <a:t>		</a:t>
            </a:r>
            <a:r>
              <a:rPr lang="en-US" sz="1600">
                <a:solidFill>
                  <a:schemeClr val="lt1"/>
                </a:solidFill>
                <a:latin typeface="Chau Philomene One"/>
                <a:ea typeface="Chau Philomene One"/>
                <a:cs typeface="Chau Philomene One"/>
                <a:sym typeface="Chau Philomene One"/>
              </a:rPr>
              <a:t>and it is already 4% of GH</a:t>
            </a:r>
            <a:r>
              <a:rPr b="0" i="0" lang="en-US" sz="1600" u="none" cap="none" strike="noStrike">
                <a:solidFill>
                  <a:schemeClr val="lt1"/>
                </a:solidFill>
                <a:latin typeface="Chau Philomene One"/>
                <a:ea typeface="Chau Philomene One"/>
                <a:cs typeface="Chau Philomene One"/>
                <a:sym typeface="Chau Philomene One"/>
              </a:rPr>
              <a:t> …</a:t>
            </a:r>
            <a:endParaRPr b="0" i="0" sz="1600" u="none" cap="none" strike="noStrike">
              <a:solidFill>
                <a:schemeClr val="lt1"/>
              </a:solidFill>
              <a:latin typeface="Chau Philomene One"/>
              <a:ea typeface="Chau Philomene One"/>
              <a:cs typeface="Chau Philomene One"/>
              <a:sym typeface="Chau Philomene One"/>
            </a:endParaRPr>
          </a:p>
          <a:p>
            <a:pPr indent="0" lvl="0" marL="38100" rtl="0" algn="l">
              <a:lnSpc>
                <a:spcPct val="150000"/>
              </a:lnSpc>
              <a:spcBef>
                <a:spcPts val="0"/>
              </a:spcBef>
              <a:spcAft>
                <a:spcPts val="0"/>
              </a:spcAft>
              <a:buClr>
                <a:schemeClr val="dk1"/>
              </a:buClr>
              <a:buSzPts val="1100"/>
              <a:buFont typeface="Arial"/>
              <a:buNone/>
            </a:pPr>
            <a:r>
              <a:rPr lang="en-US" sz="1600">
                <a:solidFill>
                  <a:schemeClr val="lt1"/>
                </a:solidFill>
                <a:latin typeface="Chau Philomene One"/>
                <a:ea typeface="Chau Philomene One"/>
                <a:cs typeface="Chau Philomene One"/>
                <a:sym typeface="Chau Philomene One"/>
              </a:rPr>
              <a:t>Technology must do its part! </a:t>
            </a:r>
            <a:endParaRPr sz="1600">
              <a:solidFill>
                <a:schemeClr val="lt1"/>
              </a:solidFill>
              <a:latin typeface="Chau Philomene One"/>
              <a:ea typeface="Chau Philomene One"/>
              <a:cs typeface="Chau Philomene One"/>
              <a:sym typeface="Chau Philomene One"/>
            </a:endParaRPr>
          </a:p>
          <a:p>
            <a:pPr indent="0" lvl="0" marL="38100" rtl="0" algn="l">
              <a:lnSpc>
                <a:spcPct val="150000"/>
              </a:lnSpc>
              <a:spcBef>
                <a:spcPts val="0"/>
              </a:spcBef>
              <a:spcAft>
                <a:spcPts val="0"/>
              </a:spcAft>
              <a:buClr>
                <a:schemeClr val="dk1"/>
              </a:buClr>
              <a:buSzPts val="1100"/>
              <a:buFont typeface="Arial"/>
              <a:buNone/>
            </a:pPr>
            <a:r>
              <a:t/>
            </a:r>
            <a:endParaRPr sz="1600">
              <a:solidFill>
                <a:schemeClr val="lt1"/>
              </a:solidFill>
              <a:latin typeface="Chau Philomene One"/>
              <a:ea typeface="Chau Philomene One"/>
              <a:cs typeface="Chau Philomene One"/>
              <a:sym typeface="Chau Philomene One"/>
            </a:endParaRPr>
          </a:p>
          <a:p>
            <a:pPr indent="0" lvl="0" marL="38100" rtl="0" algn="l">
              <a:lnSpc>
                <a:spcPct val="150000"/>
              </a:lnSpc>
              <a:spcBef>
                <a:spcPts val="0"/>
              </a:spcBef>
              <a:spcAft>
                <a:spcPts val="0"/>
              </a:spcAft>
              <a:buClr>
                <a:schemeClr val="dk1"/>
              </a:buClr>
              <a:buSzPts val="1500"/>
              <a:buFont typeface="Arial"/>
              <a:buNone/>
            </a:pPr>
            <a:r>
              <a:t/>
            </a:r>
            <a:endParaRPr sz="1600">
              <a:solidFill>
                <a:schemeClr val="lt1"/>
              </a:solidFill>
              <a:latin typeface="Chau Philomene One"/>
              <a:ea typeface="Chau Philomene One"/>
              <a:cs typeface="Chau Philomene One"/>
              <a:sym typeface="Chau Philomene One"/>
            </a:endParaRPr>
          </a:p>
          <a:p>
            <a:pPr indent="0" lvl="0" marL="38100" marR="0" rtl="0" algn="l">
              <a:lnSpc>
                <a:spcPct val="150000"/>
              </a:lnSpc>
              <a:spcBef>
                <a:spcPts val="0"/>
              </a:spcBef>
              <a:spcAft>
                <a:spcPts val="0"/>
              </a:spcAft>
              <a:buClr>
                <a:srgbClr val="000000"/>
              </a:buClr>
              <a:buSzPts val="1500"/>
              <a:buFont typeface="Arial"/>
              <a:buNone/>
            </a:pPr>
            <a:r>
              <a:t/>
            </a:r>
            <a:endParaRPr sz="1600">
              <a:solidFill>
                <a:schemeClr val="lt1"/>
              </a:solidFill>
              <a:latin typeface="Chau Philomene One"/>
              <a:ea typeface="Chau Philomene One"/>
              <a:cs typeface="Chau Philomene One"/>
              <a:sym typeface="Chau Philomene One"/>
            </a:endParaRPr>
          </a:p>
        </p:txBody>
      </p:sp>
      <p:pic>
        <p:nvPicPr>
          <p:cNvPr id="271" name="Google Shape;271;p43"/>
          <p:cNvPicPr preferRelativeResize="0"/>
          <p:nvPr/>
        </p:nvPicPr>
        <p:blipFill rotWithShape="1">
          <a:blip r:embed="rId3">
            <a:alphaModFix/>
          </a:blip>
          <a:srcRect b="0" l="0" r="0" t="0"/>
          <a:stretch/>
        </p:blipFill>
        <p:spPr>
          <a:xfrm>
            <a:off x="5862881" y="1822444"/>
            <a:ext cx="2970131" cy="2970112"/>
          </a:xfrm>
          <a:prstGeom prst="rect">
            <a:avLst/>
          </a:prstGeom>
          <a:noFill/>
          <a:ln>
            <a:noFill/>
          </a:ln>
        </p:spPr>
      </p:pic>
      <p:pic>
        <p:nvPicPr>
          <p:cNvPr descr="Une image contenant texte&#10;&#10;Description générée automatiquement" id="272" name="Google Shape;272;p43"/>
          <p:cNvPicPr preferRelativeResize="0"/>
          <p:nvPr/>
        </p:nvPicPr>
        <p:blipFill rotWithShape="1">
          <a:blip r:embed="rId4">
            <a:alphaModFix/>
          </a:blip>
          <a:srcRect b="0" l="0" r="0" t="0"/>
          <a:stretch/>
        </p:blipFill>
        <p:spPr>
          <a:xfrm>
            <a:off x="8197679" y="342153"/>
            <a:ext cx="635343" cy="889878"/>
          </a:xfrm>
          <a:prstGeom prst="rect">
            <a:avLst/>
          </a:prstGeom>
          <a:noFill/>
          <a:ln>
            <a:noFill/>
          </a:ln>
        </p:spPr>
      </p:pic>
      <p:pic>
        <p:nvPicPr>
          <p:cNvPr id="273" name="Google Shape;273;p43"/>
          <p:cNvPicPr preferRelativeResize="0"/>
          <p:nvPr/>
        </p:nvPicPr>
        <p:blipFill rotWithShape="1">
          <a:blip r:embed="rId5">
            <a:alphaModFix/>
          </a:blip>
          <a:srcRect b="0" l="0" r="0" t="0"/>
          <a:stretch/>
        </p:blipFill>
        <p:spPr>
          <a:xfrm>
            <a:off x="140687" y="794809"/>
            <a:ext cx="1551628" cy="1075613"/>
          </a:xfrm>
          <a:prstGeom prst="rect">
            <a:avLst/>
          </a:prstGeom>
          <a:noFill/>
          <a:ln>
            <a:noFill/>
          </a:ln>
        </p:spPr>
      </p:pic>
      <p:sp>
        <p:nvSpPr>
          <p:cNvPr id="274" name="Google Shape;274;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01" name="Shape 701"/>
        <p:cNvGrpSpPr/>
        <p:nvPr/>
      </p:nvGrpSpPr>
      <p:grpSpPr>
        <a:xfrm>
          <a:off x="0" y="0"/>
          <a:ext cx="0" cy="0"/>
          <a:chOff x="0" y="0"/>
          <a:chExt cx="0" cy="0"/>
        </a:xfrm>
      </p:grpSpPr>
      <p:sp>
        <p:nvSpPr>
          <p:cNvPr id="702" name="Google Shape;702;p79"/>
          <p:cNvSpPr/>
          <p:nvPr/>
        </p:nvSpPr>
        <p:spPr>
          <a:xfrm>
            <a:off x="3041280" y="1104480"/>
            <a:ext cx="2689800" cy="2689800"/>
          </a:xfrm>
          <a:prstGeom prst="ellipse">
            <a:avLst/>
          </a:prstGeom>
          <a:noFill/>
          <a:ln cap="flat" cmpd="sng" w="38150">
            <a:solidFill>
              <a:srgbClr val="006D91"/>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9"/>
          <p:cNvSpPr/>
          <p:nvPr/>
        </p:nvSpPr>
        <p:spPr>
          <a:xfrm>
            <a:off x="450002" y="256675"/>
            <a:ext cx="32820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Clr>
                <a:schemeClr val="dk1"/>
              </a:buClr>
              <a:buSzPts val="1100"/>
              <a:buFont typeface="Arial"/>
              <a:buNone/>
            </a:pPr>
            <a:r>
              <a:rPr b="1" lang="en-US" sz="2300">
                <a:solidFill>
                  <a:srgbClr val="006D90"/>
                </a:solidFill>
                <a:latin typeface="Chau Philomene One"/>
                <a:ea typeface="Chau Philomene One"/>
                <a:cs typeface="Chau Philomene One"/>
                <a:sym typeface="Chau Philomene One"/>
              </a:rPr>
              <a:t>Clean up your social media</a:t>
            </a:r>
            <a:endParaRPr b="1" sz="23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t/>
            </a:r>
            <a:endParaRPr b="1" sz="23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006D90"/>
              </a:solidFill>
              <a:latin typeface="Chau Philomene One"/>
              <a:ea typeface="Chau Philomene One"/>
              <a:cs typeface="Chau Philomene One"/>
              <a:sym typeface="Chau Philomene One"/>
            </a:endParaRPr>
          </a:p>
        </p:txBody>
      </p:sp>
      <p:sp>
        <p:nvSpPr>
          <p:cNvPr id="704" name="Google Shape;704;p79"/>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9"/>
          <p:cNvSpPr/>
          <p:nvPr/>
        </p:nvSpPr>
        <p:spPr>
          <a:xfrm>
            <a:off x="5166720" y="1336800"/>
            <a:ext cx="339600" cy="339600"/>
          </a:xfrm>
          <a:prstGeom prst="ellipse">
            <a:avLst/>
          </a:prstGeom>
          <a:solidFill>
            <a:srgbClr val="006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9"/>
          <p:cNvSpPr/>
          <p:nvPr/>
        </p:nvSpPr>
        <p:spPr>
          <a:xfrm>
            <a:off x="4724400" y="3546600"/>
            <a:ext cx="339600" cy="339600"/>
          </a:xfrm>
          <a:prstGeom prst="ellipse">
            <a:avLst/>
          </a:prstGeom>
          <a:solidFill>
            <a:srgbClr val="F4E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9"/>
          <p:cNvSpPr/>
          <p:nvPr/>
        </p:nvSpPr>
        <p:spPr>
          <a:xfrm>
            <a:off x="2896560" y="1908360"/>
            <a:ext cx="339600" cy="339600"/>
          </a:xfrm>
          <a:prstGeom prst="ellipse">
            <a:avLst/>
          </a:prstGeom>
          <a:solidFill>
            <a:srgbClr val="F2CC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9"/>
          <p:cNvSpPr/>
          <p:nvPr/>
        </p:nvSpPr>
        <p:spPr>
          <a:xfrm>
            <a:off x="5185800" y="138216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02</a:t>
            </a:r>
            <a:endParaRPr b="0" i="0" sz="1200" u="none" cap="none" strike="noStrike">
              <a:latin typeface="Arial"/>
              <a:ea typeface="Arial"/>
              <a:cs typeface="Arial"/>
              <a:sym typeface="Arial"/>
            </a:endParaRPr>
          </a:p>
        </p:txBody>
      </p:sp>
      <p:sp>
        <p:nvSpPr>
          <p:cNvPr id="709" name="Google Shape;709;p79"/>
          <p:cNvSpPr/>
          <p:nvPr/>
        </p:nvSpPr>
        <p:spPr>
          <a:xfrm>
            <a:off x="4733760" y="360132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710" name="Google Shape;710;p79"/>
          <p:cNvSpPr/>
          <p:nvPr/>
        </p:nvSpPr>
        <p:spPr>
          <a:xfrm>
            <a:off x="2906280" y="196344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01</a:t>
            </a:r>
            <a:endParaRPr b="0" i="0" sz="1200" u="none" cap="none" strike="noStrike">
              <a:latin typeface="Arial"/>
              <a:ea typeface="Arial"/>
              <a:cs typeface="Arial"/>
              <a:sym typeface="Arial"/>
            </a:endParaRPr>
          </a:p>
        </p:txBody>
      </p:sp>
      <p:sp>
        <p:nvSpPr>
          <p:cNvPr id="711" name="Google Shape;711;p79"/>
          <p:cNvSpPr/>
          <p:nvPr/>
        </p:nvSpPr>
        <p:spPr>
          <a:xfrm>
            <a:off x="5906875" y="1368000"/>
            <a:ext cx="3171600" cy="1375200"/>
          </a:xfrm>
          <a:prstGeom prst="rect">
            <a:avLst/>
          </a:prstGeom>
          <a:noFill/>
          <a:ln>
            <a:noFill/>
          </a:ln>
        </p:spPr>
        <p:txBody>
          <a:bodyPr anchorCtr="0" anchor="t" bIns="34200" lIns="68400" spcFirstLastPara="1" rIns="68400" wrap="square" tIns="34200">
            <a:noAutofit/>
          </a:bodyPr>
          <a:lstStyle/>
          <a:p>
            <a:pPr indent="0" lvl="0" marL="0" rtl="0" algn="l">
              <a:spcBef>
                <a:spcPts val="0"/>
              </a:spcBef>
              <a:spcAft>
                <a:spcPts val="0"/>
              </a:spcAft>
              <a:buNone/>
            </a:pPr>
            <a:r>
              <a:rPr b="1" lang="en-US" sz="1500">
                <a:solidFill>
                  <a:srgbClr val="006D90"/>
                </a:solidFill>
                <a:latin typeface="Chau Philomene One"/>
                <a:ea typeface="Chau Philomene One"/>
                <a:cs typeface="Chau Philomene One"/>
                <a:sym typeface="Chau Philomene One"/>
              </a:rPr>
              <a:t>Sorting and organizing my files</a:t>
            </a:r>
            <a:endParaRPr b="1" sz="1500">
              <a:solidFill>
                <a:srgbClr val="006D90"/>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b="1" sz="1000">
              <a:solidFill>
                <a:srgbClr val="006D90"/>
              </a:solidFill>
              <a:latin typeface="Chau Philomene One"/>
              <a:ea typeface="Chau Philomene One"/>
              <a:cs typeface="Chau Philomene One"/>
              <a:sym typeface="Chau Philomene One"/>
            </a:endParaRPr>
          </a:p>
          <a:p>
            <a:pPr indent="0" lvl="0" marL="0" rtl="0" algn="l">
              <a:spcBef>
                <a:spcPts val="0"/>
              </a:spcBef>
              <a:spcAft>
                <a:spcPts val="0"/>
              </a:spcAft>
              <a:buNone/>
            </a:pPr>
            <a:r>
              <a:rPr lang="en-US" sz="1000">
                <a:solidFill>
                  <a:schemeClr val="dk1"/>
                </a:solidFill>
              </a:rPr>
              <a:t>1 - </a:t>
            </a:r>
            <a:r>
              <a:rPr lang="en-US" sz="1000">
                <a:solidFill>
                  <a:schemeClr val="dk1"/>
                </a:solidFill>
              </a:rPr>
              <a:t>Go through your photos and videos and delete what you don't need to keep here</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2 - Do the same for your group files for example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712" name="Google Shape;712;p79"/>
          <p:cNvSpPr/>
          <p:nvPr/>
        </p:nvSpPr>
        <p:spPr>
          <a:xfrm>
            <a:off x="3810000" y="3937500"/>
            <a:ext cx="4495800" cy="10155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F4E04B"/>
                </a:solidFill>
                <a:latin typeface="Chau Philomene One"/>
                <a:ea typeface="Chau Philomene One"/>
                <a:cs typeface="Chau Philomene One"/>
                <a:sym typeface="Chau Philomene One"/>
              </a:rPr>
              <a:t>Limiting the viewing of videos</a:t>
            </a:r>
            <a:endParaRPr b="1" sz="1500">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Disable automatic video playback</a:t>
            </a:r>
            <a:endParaRPr sz="1000"/>
          </a:p>
          <a:p>
            <a:pPr indent="0" lvl="0" marL="0" marR="0" rtl="0" algn="l">
              <a:lnSpc>
                <a:spcPct val="100000"/>
              </a:lnSpc>
              <a:spcBef>
                <a:spcPts val="0"/>
              </a:spcBef>
              <a:spcAft>
                <a:spcPts val="0"/>
              </a:spcAft>
              <a:buClr>
                <a:schemeClr val="dk1"/>
              </a:buClr>
              <a:buSzPts val="1100"/>
              <a:buFont typeface="Arial"/>
              <a:buNone/>
            </a:pPr>
            <a:r>
              <a:rPr lang="en-US" sz="1000"/>
              <a:t>2 - Choose a lower resolution by default for video playback</a:t>
            </a:r>
            <a:endParaRPr sz="1000"/>
          </a:p>
          <a:p>
            <a:pPr indent="0" lvl="0" marL="0" marR="0" rtl="0" algn="l">
              <a:lnSpc>
                <a:spcPct val="100000"/>
              </a:lnSpc>
              <a:spcBef>
                <a:spcPts val="0"/>
              </a:spcBef>
              <a:spcAft>
                <a:spcPts val="0"/>
              </a:spcAft>
              <a:buClr>
                <a:schemeClr val="dk1"/>
              </a:buClr>
              <a:buSzPts val="1100"/>
              <a:buFont typeface="Arial"/>
              <a:buNone/>
            </a:pPr>
            <a:r>
              <a:rPr lang="en-US" sz="1000"/>
              <a:t>3 - Prefer legal downloading to streaming</a:t>
            </a:r>
            <a:endParaRPr sz="1000"/>
          </a:p>
          <a:p>
            <a:pPr indent="0" lvl="0" marL="0" marR="0" rtl="0" algn="l">
              <a:lnSpc>
                <a:spcPct val="100000"/>
              </a:lnSpc>
              <a:spcBef>
                <a:spcPts val="0"/>
              </a:spcBef>
              <a:spcAft>
                <a:spcPts val="0"/>
              </a:spcAft>
              <a:buClr>
                <a:schemeClr val="dk1"/>
              </a:buClr>
              <a:buSzPts val="1100"/>
              <a:buFont typeface="Arial"/>
              <a:buNone/>
            </a:pPr>
            <a:r>
              <a:rPr lang="en-US" sz="1000"/>
              <a:t>4 - Use a wifi or wired connection whenever possible</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None/>
            </a:pPr>
            <a:r>
              <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713" name="Google Shape;713;p79"/>
          <p:cNvSpPr/>
          <p:nvPr/>
        </p:nvSpPr>
        <p:spPr>
          <a:xfrm>
            <a:off x="107640" y="1941600"/>
            <a:ext cx="2757900" cy="1716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F2CC1E"/>
                </a:solidFill>
                <a:latin typeface="Chau Philomene One"/>
                <a:ea typeface="Chau Philomene One"/>
                <a:cs typeface="Chau Philomene One"/>
                <a:sym typeface="Chau Philomene One"/>
              </a:rPr>
              <a:t>Delete my obsolete data</a:t>
            </a:r>
            <a:endParaRPr b="1" sz="1500">
              <a:solidFill>
                <a:srgbClr val="F2CC1E"/>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2CC1E"/>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t>
            </a:r>
            <a:r>
              <a:rPr lang="en-US" sz="1000"/>
              <a:t>Proceed in chronological order to delete your old publications</a:t>
            </a:r>
            <a:endParaRPr sz="1000"/>
          </a:p>
          <a:p>
            <a:pPr indent="0" lvl="0" marL="0" marR="0" rtl="0" algn="l">
              <a:lnSpc>
                <a:spcPct val="100000"/>
              </a:lnSpc>
              <a:spcBef>
                <a:spcPts val="0"/>
              </a:spcBef>
              <a:spcAft>
                <a:spcPts val="0"/>
              </a:spcAft>
              <a:buClr>
                <a:schemeClr val="dk1"/>
              </a:buClr>
              <a:buSzPts val="1100"/>
              <a:buFont typeface="Arial"/>
              <a:buNone/>
            </a:pPr>
            <a:r>
              <a:rPr lang="en-US" sz="1000"/>
              <a:t>2 - Sort through your groups and pages to delete what is no longer relevant</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None/>
            </a:pPr>
            <a:r>
              <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343080" marR="0" rtl="0" algn="r">
              <a:lnSpc>
                <a:spcPct val="100000"/>
              </a:lnSpc>
              <a:spcBef>
                <a:spcPts val="0"/>
              </a:spcBef>
              <a:spcAft>
                <a:spcPts val="0"/>
              </a:spcAft>
              <a:buNone/>
            </a:pPr>
            <a:r>
              <a:t/>
            </a:r>
            <a:endParaRPr b="0" i="0" sz="1000" u="none" cap="none" strike="noStrike">
              <a:latin typeface="Arial"/>
              <a:ea typeface="Arial"/>
              <a:cs typeface="Arial"/>
              <a:sym typeface="Arial"/>
            </a:endParaRPr>
          </a:p>
        </p:txBody>
      </p:sp>
      <p:pic>
        <p:nvPicPr>
          <p:cNvPr id="714" name="Google Shape;714;p79"/>
          <p:cNvPicPr preferRelativeResize="0"/>
          <p:nvPr/>
        </p:nvPicPr>
        <p:blipFill>
          <a:blip r:embed="rId3">
            <a:alphaModFix/>
          </a:blip>
          <a:stretch>
            <a:fillRect/>
          </a:stretch>
        </p:blipFill>
        <p:spPr>
          <a:xfrm>
            <a:off x="8348522" y="49875"/>
            <a:ext cx="702274" cy="983102"/>
          </a:xfrm>
          <a:prstGeom prst="rect">
            <a:avLst/>
          </a:prstGeom>
          <a:noFill/>
          <a:ln>
            <a:noFill/>
          </a:ln>
        </p:spPr>
      </p:pic>
      <p:sp>
        <p:nvSpPr>
          <p:cNvPr id="715" name="Google Shape;715;p7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16" name="Google Shape;716;p79"/>
          <p:cNvPicPr preferRelativeResize="0"/>
          <p:nvPr/>
        </p:nvPicPr>
        <p:blipFill rotWithShape="1">
          <a:blip r:embed="rId4">
            <a:alphaModFix/>
          </a:blip>
          <a:srcRect b="0" l="0" r="0" t="0"/>
          <a:stretch/>
        </p:blipFill>
        <p:spPr>
          <a:xfrm>
            <a:off x="3813720" y="1960111"/>
            <a:ext cx="1215480" cy="108788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80"/>
          <p:cNvSpPr/>
          <p:nvPr/>
        </p:nvSpPr>
        <p:spPr>
          <a:xfrm>
            <a:off x="0" y="0"/>
            <a:ext cx="9144000" cy="5143500"/>
          </a:xfrm>
          <a:prstGeom prst="rect">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23" name="Google Shape;723;p80"/>
          <p:cNvSpPr/>
          <p:nvPr/>
        </p:nvSpPr>
        <p:spPr>
          <a:xfrm>
            <a:off x="-703504" y="-287377"/>
            <a:ext cx="3240000" cy="3240000"/>
          </a:xfrm>
          <a:prstGeom prst="ellipse">
            <a:avLst/>
          </a:prstGeom>
          <a:solidFill>
            <a:srgbClr val="006D9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r">
              <a:spcBef>
                <a:spcPts val="0"/>
              </a:spcBef>
              <a:spcAft>
                <a:spcPts val="0"/>
              </a:spcAft>
              <a:buClr>
                <a:schemeClr val="dk1"/>
              </a:buClr>
              <a:buSzPts val="1100"/>
              <a:buFont typeface="Arial"/>
              <a:buNone/>
            </a:pPr>
            <a:r>
              <a:rPr lang="en-US" sz="4800">
                <a:solidFill>
                  <a:schemeClr val="lt1"/>
                </a:solidFill>
                <a:latin typeface="Chau Philomene One"/>
                <a:ea typeface="Chau Philomene One"/>
                <a:cs typeface="Chau Philomene One"/>
                <a:sym typeface="Chau Philomene One"/>
              </a:rPr>
              <a:t>Action !</a:t>
            </a:r>
            <a:endParaRPr sz="4800">
              <a:solidFill>
                <a:schemeClr val="lt1"/>
              </a:solidFill>
              <a:latin typeface="Chau Philomene One"/>
              <a:ea typeface="Chau Philomene One"/>
              <a:cs typeface="Chau Philomene One"/>
              <a:sym typeface="Chau Philomene One"/>
            </a:endParaRPr>
          </a:p>
          <a:p>
            <a:pPr indent="0" lvl="0" marL="0" rtl="0" algn="r">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pic>
        <p:nvPicPr>
          <p:cNvPr descr="Une image contenant texte&#10;&#10;Description générée automatiquement" id="724" name="Google Shape;724;p80"/>
          <p:cNvPicPr preferRelativeResize="0"/>
          <p:nvPr/>
        </p:nvPicPr>
        <p:blipFill rotWithShape="1">
          <a:blip r:embed="rId3">
            <a:alphaModFix/>
          </a:blip>
          <a:srcRect b="6902" l="18652" r="17097" t="7245"/>
          <a:stretch/>
        </p:blipFill>
        <p:spPr>
          <a:xfrm rot="1095056">
            <a:off x="5113420" y="120318"/>
            <a:ext cx="3570558" cy="3180569"/>
          </a:xfrm>
          <a:prstGeom prst="rect">
            <a:avLst/>
          </a:prstGeom>
          <a:noFill/>
          <a:ln>
            <a:noFill/>
          </a:ln>
        </p:spPr>
      </p:pic>
      <p:sp>
        <p:nvSpPr>
          <p:cNvPr id="725" name="Google Shape;725;p80"/>
          <p:cNvSpPr/>
          <p:nvPr/>
        </p:nvSpPr>
        <p:spPr>
          <a:xfrm>
            <a:off x="1318031" y="3047194"/>
            <a:ext cx="54948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b="0" i="0" lang="en-US" sz="3600" u="none" cap="none" strike="noStrike">
                <a:solidFill>
                  <a:srgbClr val="006D91"/>
                </a:solidFill>
                <a:latin typeface="Chau Philomene One"/>
                <a:ea typeface="Chau Philomene One"/>
                <a:cs typeface="Chau Philomene One"/>
                <a:sym typeface="Chau Philomene One"/>
              </a:rPr>
              <a:t>Cyber CleanUp </a:t>
            </a:r>
            <a:r>
              <a:rPr lang="en-US" sz="3600">
                <a:solidFill>
                  <a:srgbClr val="006D91"/>
                </a:solidFill>
                <a:latin typeface="Chau Philomene One"/>
                <a:ea typeface="Chau Philomene One"/>
                <a:cs typeface="Chau Philomene One"/>
                <a:sym typeface="Chau Philomene One"/>
              </a:rPr>
              <a:t>Equipments </a:t>
            </a:r>
            <a:endParaRPr b="0" i="0" sz="36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rgbClr val="006D91"/>
                </a:solidFill>
                <a:latin typeface="Chau Philomene One"/>
                <a:ea typeface="Chau Philomene One"/>
                <a:cs typeface="Chau Philomene One"/>
                <a:sym typeface="Chau Philomene One"/>
              </a:rPr>
              <a:t>#CyberWCUD</a:t>
            </a:r>
            <a:r>
              <a:rPr b="0" i="0" lang="en-US" sz="2900" u="none" cap="none" strike="noStrike">
                <a:solidFill>
                  <a:schemeClr val="lt1"/>
                </a:solidFill>
                <a:latin typeface="Chau Philomene One"/>
                <a:ea typeface="Chau Philomene One"/>
                <a:cs typeface="Chau Philomene One"/>
                <a:sym typeface="Chau Philomene One"/>
              </a:rPr>
              <a:t>2022</a:t>
            </a:r>
            <a:br>
              <a:rPr b="0" i="0" lang="en-US" sz="2900" u="none" cap="none" strike="noStrike">
                <a:solidFill>
                  <a:schemeClr val="lt1"/>
                </a:solidFill>
                <a:latin typeface="Chau Philomene One"/>
                <a:ea typeface="Chau Philomene One"/>
                <a:cs typeface="Chau Philomene One"/>
                <a:sym typeface="Chau Philomene One"/>
              </a:rPr>
            </a:br>
            <a:endParaRPr b="0" i="0" sz="2900" u="none" cap="none" strike="noStrike">
              <a:solidFill>
                <a:srgbClr val="006D91"/>
              </a:solidFill>
              <a:latin typeface="Chau Philomene One"/>
              <a:ea typeface="Chau Philomene One"/>
              <a:cs typeface="Chau Philomene One"/>
              <a:sym typeface="Chau Philomene One"/>
            </a:endParaRPr>
          </a:p>
        </p:txBody>
      </p:sp>
      <p:sp>
        <p:nvSpPr>
          <p:cNvPr id="726" name="Google Shape;726;p80"/>
          <p:cNvSpPr/>
          <p:nvPr/>
        </p:nvSpPr>
        <p:spPr>
          <a:xfrm>
            <a:off x="6393812" y="2763195"/>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Une image contenant texte&#10;&#10;Description générée automatiquement" id="727" name="Google Shape;727;p80"/>
          <p:cNvPicPr preferRelativeResize="0"/>
          <p:nvPr/>
        </p:nvPicPr>
        <p:blipFill rotWithShape="1">
          <a:blip r:embed="rId4">
            <a:alphaModFix/>
          </a:blip>
          <a:srcRect b="0" l="0" r="0" t="0"/>
          <a:stretch/>
        </p:blipFill>
        <p:spPr>
          <a:xfrm>
            <a:off x="7423376" y="3264993"/>
            <a:ext cx="1180872" cy="1653959"/>
          </a:xfrm>
          <a:prstGeom prst="rect">
            <a:avLst/>
          </a:prstGeom>
          <a:noFill/>
          <a:ln>
            <a:noFill/>
          </a:ln>
        </p:spPr>
      </p:pic>
      <p:sp>
        <p:nvSpPr>
          <p:cNvPr id="728" name="Google Shape;728;p8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732" name="Shape 732"/>
        <p:cNvGrpSpPr/>
        <p:nvPr/>
      </p:nvGrpSpPr>
      <p:grpSpPr>
        <a:xfrm>
          <a:off x="0" y="0"/>
          <a:ext cx="0" cy="0"/>
          <a:chOff x="0" y="0"/>
          <a:chExt cx="0" cy="0"/>
        </a:xfrm>
      </p:grpSpPr>
      <p:sp>
        <p:nvSpPr>
          <p:cNvPr id="733" name="Google Shape;733;p8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34" name="Google Shape;734;p81"/>
          <p:cNvPicPr preferRelativeResize="0"/>
          <p:nvPr/>
        </p:nvPicPr>
        <p:blipFill>
          <a:blip r:embed="rId3">
            <a:alphaModFix/>
          </a:blip>
          <a:stretch>
            <a:fillRect/>
          </a:stretch>
        </p:blipFill>
        <p:spPr>
          <a:xfrm>
            <a:off x="490682" y="381000"/>
            <a:ext cx="7510318" cy="4419599"/>
          </a:xfrm>
          <a:prstGeom prst="rect">
            <a:avLst/>
          </a:prstGeom>
          <a:noFill/>
          <a:ln>
            <a:noFill/>
          </a:ln>
        </p:spPr>
      </p:pic>
      <p:sp>
        <p:nvSpPr>
          <p:cNvPr id="735" name="Google Shape;735;p81"/>
          <p:cNvSpPr/>
          <p:nvPr/>
        </p:nvSpPr>
        <p:spPr>
          <a:xfrm>
            <a:off x="1143000" y="990600"/>
            <a:ext cx="6096000" cy="2819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600">
                <a:solidFill>
                  <a:srgbClr val="006D90"/>
                </a:solidFill>
                <a:latin typeface="Chau Philomene One"/>
                <a:ea typeface="Chau Philomene One"/>
                <a:cs typeface="Chau Philomene One"/>
                <a:sym typeface="Chau Philomene One"/>
              </a:rPr>
              <a:t>Why is it important to give our digital equipment a second life? </a:t>
            </a:r>
            <a:endParaRPr i="0" sz="2600" u="none" cap="none" strike="noStrike">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26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i="0" u="none" cap="none" strike="noStrike"/>
          </a:p>
          <a:p>
            <a:pPr indent="0" lvl="0" marL="0" marR="0" rtl="0" algn="just">
              <a:lnSpc>
                <a:spcPct val="100000"/>
              </a:lnSpc>
              <a:spcBef>
                <a:spcPts val="0"/>
              </a:spcBef>
              <a:spcAft>
                <a:spcPts val="0"/>
              </a:spcAft>
              <a:buClr>
                <a:schemeClr val="dk1"/>
              </a:buClr>
              <a:buSzPts val="1100"/>
              <a:buFont typeface="Arial"/>
              <a:buNone/>
            </a:pPr>
            <a:r>
              <a:rPr lang="en-US" sz="1600">
                <a:latin typeface="Chau Philomene One"/>
                <a:ea typeface="Chau Philomene One"/>
                <a:cs typeface="Chau Philomene One"/>
                <a:sym typeface="Chau Philomene One"/>
              </a:rPr>
              <a:t>Cleaning your smartphone or your computer means lightening your equipment, improving its performance and extending its lifespan!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Clr>
                <a:schemeClr val="dk1"/>
              </a:buClr>
              <a:buSzPts val="1100"/>
              <a:buFont typeface="Arial"/>
              <a:buNone/>
            </a:pPr>
            <a:r>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SzPts val="1100"/>
              <a:buNone/>
            </a:pPr>
            <a:r>
              <a:rPr lang="en-US" sz="1600">
                <a:latin typeface="Chau Philomene One"/>
                <a:ea typeface="Chau Philomene One"/>
                <a:cs typeface="Chau Philomene One"/>
                <a:sym typeface="Chau Philomene One"/>
              </a:rPr>
              <a:t>It also avoids producing new equipment: remember that 80% of the impact of digital technology is linked to the manufacture of new terminals</a:t>
            </a:r>
            <a:r>
              <a:rPr lang="en-US" sz="1600">
                <a:latin typeface="Chau Philomene One"/>
                <a:ea typeface="Chau Philomene One"/>
                <a:cs typeface="Chau Philomene One"/>
                <a:sym typeface="Chau Philomene One"/>
              </a:rPr>
              <a:t>! </a:t>
            </a:r>
            <a:endParaRPr sz="1800">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p:txBody>
      </p:sp>
      <p:pic>
        <p:nvPicPr>
          <p:cNvPr descr="Une image contenant texte&#10;&#10;Description générée automatiquement" id="736" name="Google Shape;736;p81"/>
          <p:cNvPicPr preferRelativeResize="0"/>
          <p:nvPr/>
        </p:nvPicPr>
        <p:blipFill rotWithShape="1">
          <a:blip r:embed="rId4">
            <a:alphaModFix/>
          </a:blip>
          <a:srcRect b="0" l="0" r="0" t="0"/>
          <a:stretch/>
        </p:blipFill>
        <p:spPr>
          <a:xfrm>
            <a:off x="8382000" y="93390"/>
            <a:ext cx="640440" cy="8972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82"/>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43" name="Google Shape;743;p82"/>
          <p:cNvSpPr txBox="1"/>
          <p:nvPr/>
        </p:nvSpPr>
        <p:spPr>
          <a:xfrm>
            <a:off x="331271" y="505753"/>
            <a:ext cx="78867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3300"/>
              <a:buFont typeface="Chau Philomene One"/>
              <a:buNone/>
            </a:pPr>
            <a:r>
              <a:rPr b="1" i="0" lang="en-US" sz="2400" u="none" cap="none" strike="noStrike">
                <a:solidFill>
                  <a:srgbClr val="F4E04B"/>
                </a:solidFill>
                <a:latin typeface="Arial"/>
                <a:ea typeface="Arial"/>
                <a:cs typeface="Arial"/>
                <a:sym typeface="Arial"/>
              </a:rPr>
              <a:t>I </a:t>
            </a:r>
            <a:r>
              <a:rPr lang="en-US" sz="2400">
                <a:solidFill>
                  <a:schemeClr val="lt1"/>
                </a:solidFill>
                <a:latin typeface="Chau Philomene One"/>
                <a:ea typeface="Chau Philomene One"/>
                <a:cs typeface="Chau Philomene One"/>
                <a:sym typeface="Chau Philomene One"/>
              </a:rPr>
              <a:t>Outcome</a:t>
            </a:r>
            <a:endParaRPr b="0" i="0" sz="1100" u="none" cap="none" strike="noStrike">
              <a:solidFill>
                <a:srgbClr val="000000"/>
              </a:solidFill>
              <a:latin typeface="Arial"/>
              <a:ea typeface="Arial"/>
              <a:cs typeface="Arial"/>
              <a:sym typeface="Arial"/>
            </a:endParaRPr>
          </a:p>
        </p:txBody>
      </p:sp>
      <p:sp>
        <p:nvSpPr>
          <p:cNvPr id="744" name="Google Shape;744;p82"/>
          <p:cNvSpPr txBox="1"/>
          <p:nvPr>
            <p:ph type="title"/>
          </p:nvPr>
        </p:nvSpPr>
        <p:spPr>
          <a:xfrm>
            <a:off x="1257300" y="17997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US">
                <a:solidFill>
                  <a:srgbClr val="006D91"/>
                </a:solidFill>
              </a:rPr>
              <a:t>Et toujours</a:t>
            </a:r>
            <a:endParaRPr>
              <a:solidFill>
                <a:srgbClr val="006D91"/>
              </a:solidFill>
            </a:endParaRPr>
          </a:p>
        </p:txBody>
      </p:sp>
      <p:sp>
        <p:nvSpPr>
          <p:cNvPr id="745" name="Google Shape;745;p82"/>
          <p:cNvSpPr txBox="1"/>
          <p:nvPr/>
        </p:nvSpPr>
        <p:spPr>
          <a:xfrm>
            <a:off x="5504575" y="889400"/>
            <a:ext cx="3400500" cy="38523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US" sz="1800">
                <a:solidFill>
                  <a:schemeClr val="lt1"/>
                </a:solidFill>
                <a:latin typeface="Chau Philomene One"/>
                <a:ea typeface="Chau Philomene One"/>
                <a:cs typeface="Chau Philomene One"/>
                <a:sym typeface="Chau Philomene One"/>
              </a:rPr>
              <a:t>Data to be measured :</a:t>
            </a:r>
            <a:endParaRPr sz="1000">
              <a:solidFill>
                <a:srgbClr val="F4E04B"/>
              </a:solidFill>
              <a:latin typeface="Chau Philomene One"/>
              <a:ea typeface="Chau Philomene One"/>
              <a:cs typeface="Chau Philomene One"/>
              <a:sym typeface="Chau Philomene One"/>
            </a:endParaRPr>
          </a:p>
          <a:p>
            <a:pPr indent="-279400" lvl="0" marL="342900" rtl="0" algn="l">
              <a:lnSpc>
                <a:spcPct val="115000"/>
              </a:lnSpc>
              <a:spcBef>
                <a:spcPts val="80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functional equipment collected</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desktop computers</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laptops</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tablets</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smartphones</a:t>
            </a:r>
            <a:endParaRPr sz="1600">
              <a:solidFill>
                <a:srgbClr val="F4E04B"/>
              </a:solidFill>
              <a:latin typeface="Chau Philomene One"/>
              <a:ea typeface="Chau Philomene One"/>
              <a:cs typeface="Chau Philomene One"/>
              <a:sym typeface="Chau Philomene One"/>
            </a:endParaRPr>
          </a:p>
          <a:p>
            <a:pPr indent="-266700" lvl="0" marL="3429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Number of non-functional equipment collected</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desktop computers</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laptops</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tablets</a:t>
            </a:r>
            <a:endParaRPr sz="1600">
              <a:solidFill>
                <a:srgbClr val="F4E04B"/>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F4E04B"/>
              </a:buClr>
              <a:buSzPts val="1600"/>
              <a:buFont typeface="Chau Philomene One"/>
              <a:buChar char="•"/>
            </a:pPr>
            <a:r>
              <a:rPr lang="en-US" sz="1600">
                <a:solidFill>
                  <a:srgbClr val="F4E04B"/>
                </a:solidFill>
                <a:latin typeface="Chau Philomene One"/>
                <a:ea typeface="Chau Philomene One"/>
                <a:cs typeface="Chau Philomene One"/>
                <a:sym typeface="Chau Philomene One"/>
              </a:rPr>
              <a:t>smartphones</a:t>
            </a:r>
            <a:endParaRPr sz="1600">
              <a:solidFill>
                <a:srgbClr val="F4E04B"/>
              </a:solidFill>
              <a:latin typeface="Chau Philomene One"/>
              <a:ea typeface="Chau Philomene One"/>
              <a:cs typeface="Chau Philomene One"/>
              <a:sym typeface="Chau Philomene One"/>
            </a:endParaRPr>
          </a:p>
        </p:txBody>
      </p:sp>
      <p:sp>
        <p:nvSpPr>
          <p:cNvPr id="746" name="Google Shape;746;p8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747" name="Google Shape;747;p82"/>
          <p:cNvPicPr preferRelativeResize="0"/>
          <p:nvPr/>
        </p:nvPicPr>
        <p:blipFill rotWithShape="1">
          <a:blip r:embed="rId3">
            <a:alphaModFix/>
          </a:blip>
          <a:srcRect b="0" l="0" r="0" t="0"/>
          <a:stretch/>
        </p:blipFill>
        <p:spPr>
          <a:xfrm>
            <a:off x="1960138" y="298763"/>
            <a:ext cx="3400425" cy="3529013"/>
          </a:xfrm>
          <a:prstGeom prst="rect">
            <a:avLst/>
          </a:prstGeom>
          <a:noFill/>
          <a:ln>
            <a:noFill/>
          </a:ln>
        </p:spPr>
      </p:pic>
      <p:pic>
        <p:nvPicPr>
          <p:cNvPr id="748" name="Google Shape;748;p82"/>
          <p:cNvPicPr preferRelativeResize="0"/>
          <p:nvPr/>
        </p:nvPicPr>
        <p:blipFill>
          <a:blip r:embed="rId4">
            <a:alphaModFix/>
          </a:blip>
          <a:stretch>
            <a:fillRect/>
          </a:stretch>
        </p:blipFill>
        <p:spPr>
          <a:xfrm>
            <a:off x="958415" y="2386501"/>
            <a:ext cx="4262785" cy="2380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83"/>
          <p:cNvSpPr/>
          <p:nvPr/>
        </p:nvSpPr>
        <p:spPr>
          <a:xfrm>
            <a:off x="0" y="0"/>
            <a:ext cx="9144000" cy="5143500"/>
          </a:xfrm>
          <a:prstGeom prst="rect">
            <a:avLst/>
          </a:prstGeom>
          <a:solidFill>
            <a:srgbClr val="006D9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755" name="Google Shape;755;p83"/>
          <p:cNvPicPr preferRelativeResize="0"/>
          <p:nvPr/>
        </p:nvPicPr>
        <p:blipFill rotWithShape="1">
          <a:blip r:embed="rId3">
            <a:alphaModFix/>
          </a:blip>
          <a:srcRect b="0" l="0" r="0" t="0"/>
          <a:stretch/>
        </p:blipFill>
        <p:spPr>
          <a:xfrm flipH="1">
            <a:off x="4392281" y="0"/>
            <a:ext cx="3367425" cy="5079206"/>
          </a:xfrm>
          <a:prstGeom prst="rect">
            <a:avLst/>
          </a:prstGeom>
          <a:noFill/>
          <a:ln>
            <a:noFill/>
          </a:ln>
        </p:spPr>
      </p:pic>
      <p:sp>
        <p:nvSpPr>
          <p:cNvPr id="756" name="Google Shape;756;p83"/>
          <p:cNvSpPr txBox="1"/>
          <p:nvPr>
            <p:ph type="title"/>
          </p:nvPr>
        </p:nvSpPr>
        <p:spPr>
          <a:xfrm>
            <a:off x="4618550" y="209768"/>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4E04B"/>
              </a:buClr>
              <a:buSzPts val="3300"/>
              <a:buFont typeface="Arial"/>
              <a:buNone/>
            </a:pPr>
            <a:r>
              <a:rPr b="1" lang="en-US" sz="2400">
                <a:solidFill>
                  <a:srgbClr val="F4E04B"/>
                </a:solidFill>
                <a:latin typeface="Arial"/>
                <a:ea typeface="Arial"/>
                <a:cs typeface="Arial"/>
                <a:sym typeface="Arial"/>
              </a:rPr>
              <a:t>I </a:t>
            </a:r>
            <a:r>
              <a:rPr lang="en-US" sz="3100">
                <a:solidFill>
                  <a:schemeClr val="lt1"/>
                </a:solidFill>
                <a:latin typeface="Chau Philomene One"/>
                <a:ea typeface="Chau Philomene One"/>
                <a:cs typeface="Chau Philomene One"/>
                <a:sym typeface="Chau Philomene One"/>
              </a:rPr>
              <a:t>The guidebooks</a:t>
            </a:r>
            <a:endParaRPr sz="3100">
              <a:solidFill>
                <a:schemeClr val="lt1"/>
              </a:solidFill>
              <a:latin typeface="Chau Philomene One"/>
              <a:ea typeface="Chau Philomene One"/>
              <a:cs typeface="Chau Philomene One"/>
              <a:sym typeface="Chau Philomene One"/>
            </a:endParaRPr>
          </a:p>
        </p:txBody>
      </p:sp>
      <p:pic>
        <p:nvPicPr>
          <p:cNvPr descr="Une image contenant carré&#10;&#10;Description générée automatiquement" id="757" name="Google Shape;757;p83"/>
          <p:cNvPicPr preferRelativeResize="0"/>
          <p:nvPr/>
        </p:nvPicPr>
        <p:blipFill rotWithShape="1">
          <a:blip r:embed="rId4">
            <a:alphaModFix/>
          </a:blip>
          <a:srcRect b="0" l="0" r="0" t="0"/>
          <a:stretch/>
        </p:blipFill>
        <p:spPr>
          <a:xfrm>
            <a:off x="213140" y="209771"/>
            <a:ext cx="4057448" cy="5261468"/>
          </a:xfrm>
          <a:prstGeom prst="rect">
            <a:avLst/>
          </a:prstGeom>
          <a:noFill/>
          <a:ln>
            <a:noFill/>
          </a:ln>
        </p:spPr>
      </p:pic>
      <p:pic>
        <p:nvPicPr>
          <p:cNvPr id="758" name="Google Shape;758;p83"/>
          <p:cNvPicPr preferRelativeResize="0"/>
          <p:nvPr/>
        </p:nvPicPr>
        <p:blipFill rotWithShape="1">
          <a:blip r:embed="rId5">
            <a:alphaModFix/>
          </a:blip>
          <a:srcRect b="0" l="0" r="0" t="0"/>
          <a:stretch/>
        </p:blipFill>
        <p:spPr>
          <a:xfrm>
            <a:off x="4765406" y="2824414"/>
            <a:ext cx="475864" cy="415867"/>
          </a:xfrm>
          <a:prstGeom prst="rect">
            <a:avLst/>
          </a:prstGeom>
          <a:noFill/>
          <a:ln>
            <a:noFill/>
          </a:ln>
        </p:spPr>
      </p:pic>
      <p:pic>
        <p:nvPicPr>
          <p:cNvPr id="759" name="Google Shape;759;p83"/>
          <p:cNvPicPr preferRelativeResize="0"/>
          <p:nvPr/>
        </p:nvPicPr>
        <p:blipFill rotWithShape="1">
          <a:blip r:embed="rId6">
            <a:alphaModFix/>
          </a:blip>
          <a:srcRect b="0" l="0" r="0" t="0"/>
          <a:stretch/>
        </p:blipFill>
        <p:spPr>
          <a:xfrm>
            <a:off x="4869112" y="2252750"/>
            <a:ext cx="268444" cy="463289"/>
          </a:xfrm>
          <a:prstGeom prst="rect">
            <a:avLst/>
          </a:prstGeom>
          <a:noFill/>
          <a:ln>
            <a:noFill/>
          </a:ln>
        </p:spPr>
      </p:pic>
      <p:grpSp>
        <p:nvGrpSpPr>
          <p:cNvPr id="760" name="Google Shape;760;p83"/>
          <p:cNvGrpSpPr/>
          <p:nvPr/>
        </p:nvGrpSpPr>
        <p:grpSpPr>
          <a:xfrm>
            <a:off x="4789454" y="4334135"/>
            <a:ext cx="268449" cy="257007"/>
            <a:chOff x="3943638" y="3815072"/>
            <a:chExt cx="357932" cy="342676"/>
          </a:xfrm>
        </p:grpSpPr>
        <p:sp>
          <p:nvSpPr>
            <p:cNvPr id="761" name="Google Shape;761;p83"/>
            <p:cNvSpPr/>
            <p:nvPr/>
          </p:nvSpPr>
          <p:spPr>
            <a:xfrm>
              <a:off x="4136918" y="3996389"/>
              <a:ext cx="87215" cy="87514"/>
            </a:xfrm>
            <a:custGeom>
              <a:rect b="b" l="l" r="r" t="t"/>
              <a:pathLst>
                <a:path extrusionOk="0" h="5845" w="5825">
                  <a:moveTo>
                    <a:pt x="1073" y="0"/>
                  </a:moveTo>
                  <a:lnTo>
                    <a:pt x="1" y="1072"/>
                  </a:lnTo>
                  <a:lnTo>
                    <a:pt x="4752" y="5845"/>
                  </a:lnTo>
                  <a:lnTo>
                    <a:pt x="5824" y="4752"/>
                  </a:lnTo>
                  <a:lnTo>
                    <a:pt x="1073" y="0"/>
                  </a:lnTo>
                  <a:close/>
                </a:path>
              </a:pathLst>
            </a:custGeom>
            <a:solidFill>
              <a:srgbClr val="FAEF9E"/>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2" name="Google Shape;762;p83"/>
            <p:cNvSpPr/>
            <p:nvPr/>
          </p:nvSpPr>
          <p:spPr>
            <a:xfrm>
              <a:off x="4173750" y="4034240"/>
              <a:ext cx="127820" cy="123508"/>
            </a:xfrm>
            <a:custGeom>
              <a:rect b="b" l="l" r="r" t="t"/>
              <a:pathLst>
                <a:path extrusionOk="0" h="8249" w="8537">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B49F0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3" name="Google Shape;763;p83"/>
            <p:cNvSpPr/>
            <p:nvPr/>
          </p:nvSpPr>
          <p:spPr>
            <a:xfrm>
              <a:off x="4173750" y="4042969"/>
              <a:ext cx="122460" cy="114779"/>
            </a:xfrm>
            <a:custGeom>
              <a:rect b="b" l="l" r="r" t="t"/>
              <a:pathLst>
                <a:path extrusionOk="0" h="7666" w="8179">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B49F0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4" name="Google Shape;764;p83"/>
            <p:cNvSpPr/>
            <p:nvPr/>
          </p:nvSpPr>
          <p:spPr>
            <a:xfrm>
              <a:off x="3943638" y="3815072"/>
              <a:ext cx="268846" cy="245235"/>
            </a:xfrm>
            <a:custGeom>
              <a:rect b="b" l="l" r="r" t="t"/>
              <a:pathLst>
                <a:path extrusionOk="0" h="16379" w="17956">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FAEF9E"/>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5" name="Google Shape;765;p83"/>
            <p:cNvSpPr/>
            <p:nvPr/>
          </p:nvSpPr>
          <p:spPr>
            <a:xfrm>
              <a:off x="3974795" y="3843715"/>
              <a:ext cx="206516" cy="187860"/>
            </a:xfrm>
            <a:custGeom>
              <a:rect b="b" l="l" r="r" t="t"/>
              <a:pathLst>
                <a:path extrusionOk="0" h="12547" w="13793">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F4E04B"/>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6" name="Google Shape;766;p83"/>
            <p:cNvSpPr/>
            <p:nvPr/>
          </p:nvSpPr>
          <p:spPr>
            <a:xfrm>
              <a:off x="3973538" y="3863538"/>
              <a:ext cx="178817" cy="167857"/>
            </a:xfrm>
            <a:custGeom>
              <a:rect b="b" l="l" r="r" t="t"/>
              <a:pathLst>
                <a:path extrusionOk="0" h="11211" w="11943">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B49F0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7" name="Google Shape;767;p83"/>
            <p:cNvSpPr/>
            <p:nvPr/>
          </p:nvSpPr>
          <p:spPr>
            <a:xfrm>
              <a:off x="4028008" y="3869842"/>
              <a:ext cx="102202" cy="29017"/>
            </a:xfrm>
            <a:custGeom>
              <a:rect b="b" l="l" r="r" t="t"/>
              <a:pathLst>
                <a:path extrusionOk="0" h="1938" w="6826">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8" name="Google Shape;768;p83"/>
            <p:cNvSpPr/>
            <p:nvPr/>
          </p:nvSpPr>
          <p:spPr>
            <a:xfrm>
              <a:off x="4173750" y="4034240"/>
              <a:ext cx="51640" cy="50936"/>
            </a:xfrm>
            <a:custGeom>
              <a:rect b="b" l="l" r="r" t="t"/>
              <a:pathLst>
                <a:path extrusionOk="0" h="3402" w="3449">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F4E04B"/>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9" name="Google Shape;769;p83"/>
            <p:cNvSpPr/>
            <p:nvPr/>
          </p:nvSpPr>
          <p:spPr>
            <a:xfrm>
              <a:off x="4173750" y="4042969"/>
              <a:ext cx="36533" cy="42207"/>
            </a:xfrm>
            <a:custGeom>
              <a:rect b="b" l="l" r="r" t="t"/>
              <a:pathLst>
                <a:path extrusionOk="0" h="2819" w="2440">
                  <a:moveTo>
                    <a:pt x="967" y="1"/>
                  </a:moveTo>
                  <a:lnTo>
                    <a:pt x="253" y="716"/>
                  </a:lnTo>
                  <a:cubicBezTo>
                    <a:pt x="0" y="947"/>
                    <a:pt x="0" y="1325"/>
                    <a:pt x="211" y="1578"/>
                  </a:cubicBezTo>
                  <a:lnTo>
                    <a:pt x="1304" y="2818"/>
                  </a:lnTo>
                  <a:lnTo>
                    <a:pt x="2439" y="1662"/>
                  </a:lnTo>
                  <a:lnTo>
                    <a:pt x="967" y="1"/>
                  </a:lnTo>
                  <a:close/>
                </a:path>
              </a:pathLst>
            </a:custGeom>
            <a:solidFill>
              <a:srgbClr val="F4E04B"/>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70" name="Google Shape;770;p83"/>
          <p:cNvSpPr txBox="1"/>
          <p:nvPr>
            <p:ph idx="1" type="body"/>
          </p:nvPr>
        </p:nvSpPr>
        <p:spPr>
          <a:xfrm>
            <a:off x="5241263" y="1125150"/>
            <a:ext cx="3791700" cy="38436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115000"/>
              </a:lnSpc>
              <a:spcBef>
                <a:spcPts val="800"/>
              </a:spcBef>
              <a:spcAft>
                <a:spcPts val="0"/>
              </a:spcAft>
              <a:buClr>
                <a:srgbClr val="F4E04B"/>
              </a:buClr>
              <a:buSzPts val="2100"/>
              <a:buNone/>
            </a:pPr>
            <a:r>
              <a:rPr b="1" lang="en-US" sz="1200">
                <a:solidFill>
                  <a:srgbClr val="F4E04B"/>
                </a:solidFill>
                <a:latin typeface="Arial"/>
                <a:ea typeface="Arial"/>
                <a:cs typeface="Arial"/>
                <a:sym typeface="Arial"/>
              </a:rPr>
              <a:t>I </a:t>
            </a:r>
            <a:r>
              <a:rPr lang="en-US" sz="1200">
                <a:solidFill>
                  <a:schemeClr val="lt1"/>
                </a:solidFill>
                <a:latin typeface="Arial"/>
                <a:ea typeface="Arial"/>
                <a:cs typeface="Arial"/>
                <a:sym typeface="Arial"/>
              </a:rPr>
              <a:t>New guides in English AND French are available detailing how to give your equipment a second life.</a:t>
            </a:r>
            <a:endParaRPr sz="1200">
              <a:solidFill>
                <a:schemeClr val="lt1"/>
              </a:solidFill>
              <a:latin typeface="Arial"/>
              <a:ea typeface="Arial"/>
              <a:cs typeface="Arial"/>
              <a:sym typeface="Arial"/>
            </a:endParaRPr>
          </a:p>
          <a:p>
            <a:pPr indent="0" lvl="0" marL="0" rtl="0" algn="l">
              <a:lnSpc>
                <a:spcPct val="115000"/>
              </a:lnSpc>
              <a:spcBef>
                <a:spcPts val="800"/>
              </a:spcBef>
              <a:spcAft>
                <a:spcPts val="0"/>
              </a:spcAft>
              <a:buNone/>
            </a:pPr>
            <a:r>
              <a:t/>
            </a:r>
            <a:endParaRPr sz="1600">
              <a:solidFill>
                <a:srgbClr val="F4E04B"/>
              </a:solidFill>
              <a:latin typeface="Chau Philomene One"/>
              <a:ea typeface="Chau Philomene One"/>
              <a:cs typeface="Chau Philomene One"/>
              <a:sym typeface="Chau Philomene One"/>
            </a:endParaRPr>
          </a:p>
          <a:p>
            <a:pPr indent="-292100" lvl="0" marL="342900" rtl="0" algn="l">
              <a:lnSpc>
                <a:spcPct val="115000"/>
              </a:lnSpc>
              <a:spcBef>
                <a:spcPts val="0"/>
              </a:spcBef>
              <a:spcAft>
                <a:spcPts val="0"/>
              </a:spcAft>
              <a:buClr>
                <a:srgbClr val="F4E04B"/>
              </a:buClr>
              <a:buSzPts val="1800"/>
              <a:buFont typeface="Chau Philomene One"/>
              <a:buChar char="-"/>
            </a:pPr>
            <a:r>
              <a:rPr lang="en-US" sz="1800">
                <a:solidFill>
                  <a:srgbClr val="F4E04B"/>
                </a:solidFill>
                <a:latin typeface="Chau Philomene One"/>
                <a:ea typeface="Chau Philomene One"/>
                <a:cs typeface="Chau Philomene One"/>
                <a:sym typeface="Chau Philomene One"/>
              </a:rPr>
              <a:t>Giving new life to your digital equipment</a:t>
            </a:r>
            <a:r>
              <a:rPr lang="en-US" sz="1800">
                <a:solidFill>
                  <a:srgbClr val="F4E04B"/>
                </a:solidFill>
                <a:latin typeface="Chau Philomene One"/>
                <a:ea typeface="Chau Philomene One"/>
                <a:cs typeface="Chau Philomene One"/>
                <a:sym typeface="Chau Philomene One"/>
              </a:rPr>
              <a:t> : </a:t>
            </a:r>
            <a:endParaRPr sz="1800">
              <a:solidFill>
                <a:srgbClr val="F4E04B"/>
              </a:solidFill>
              <a:latin typeface="Chau Philomene One"/>
              <a:ea typeface="Chau Philomene One"/>
              <a:cs typeface="Chau Philomene One"/>
              <a:sym typeface="Chau Philomene One"/>
            </a:endParaRPr>
          </a:p>
          <a:p>
            <a:pPr indent="-279400" lvl="1" marL="685800" rtl="0" algn="l">
              <a:lnSpc>
                <a:spcPct val="115000"/>
              </a:lnSpc>
              <a:spcBef>
                <a:spcPts val="0"/>
              </a:spcBef>
              <a:spcAft>
                <a:spcPts val="0"/>
              </a:spcAft>
              <a:buClr>
                <a:srgbClr val="F4E04B"/>
              </a:buClr>
              <a:buSzPts val="1800"/>
              <a:buFont typeface="Chau Philomene One"/>
              <a:buAutoNum type="arabicPeriod"/>
            </a:pPr>
            <a:r>
              <a:rPr lang="en-US">
                <a:solidFill>
                  <a:srgbClr val="F4E04B"/>
                </a:solidFill>
                <a:latin typeface="Chau Philomene One"/>
                <a:ea typeface="Chau Philomene One"/>
                <a:cs typeface="Chau Philomene One"/>
                <a:sym typeface="Chau Philomene One"/>
              </a:rPr>
              <a:t>Giving a boost</a:t>
            </a:r>
            <a:endParaRPr>
              <a:solidFill>
                <a:srgbClr val="F4E04B"/>
              </a:solidFill>
              <a:latin typeface="Chau Philomene One"/>
              <a:ea typeface="Chau Philomene One"/>
              <a:cs typeface="Chau Philomene One"/>
              <a:sym typeface="Chau Philomene One"/>
            </a:endParaRPr>
          </a:p>
          <a:p>
            <a:pPr indent="-279400" lvl="1" marL="685800" rtl="0" algn="l">
              <a:lnSpc>
                <a:spcPct val="115000"/>
              </a:lnSpc>
              <a:spcBef>
                <a:spcPts val="0"/>
              </a:spcBef>
              <a:spcAft>
                <a:spcPts val="0"/>
              </a:spcAft>
              <a:buClr>
                <a:srgbClr val="F4E04B"/>
              </a:buClr>
              <a:buSzPts val="1800"/>
              <a:buFont typeface="Chau Philomene One"/>
              <a:buAutoNum type="arabicPeriod"/>
            </a:pPr>
            <a:r>
              <a:rPr lang="en-US">
                <a:solidFill>
                  <a:srgbClr val="F4E04B"/>
                </a:solidFill>
                <a:latin typeface="Chau Philomene One"/>
                <a:ea typeface="Chau Philomene One"/>
                <a:cs typeface="Chau Philomene One"/>
                <a:sym typeface="Chau Philomene One"/>
              </a:rPr>
              <a:t>Repairing your equipment</a:t>
            </a:r>
            <a:endParaRPr>
              <a:solidFill>
                <a:srgbClr val="F4E04B"/>
              </a:solidFill>
              <a:latin typeface="Chau Philomene One"/>
              <a:ea typeface="Chau Philomene One"/>
              <a:cs typeface="Chau Philomene One"/>
              <a:sym typeface="Chau Philomene One"/>
            </a:endParaRPr>
          </a:p>
          <a:p>
            <a:pPr indent="-279400" lvl="1" marL="685800" rtl="0" algn="l">
              <a:lnSpc>
                <a:spcPct val="115000"/>
              </a:lnSpc>
              <a:spcBef>
                <a:spcPts val="0"/>
              </a:spcBef>
              <a:spcAft>
                <a:spcPts val="0"/>
              </a:spcAft>
              <a:buClr>
                <a:srgbClr val="F4E04B"/>
              </a:buClr>
              <a:buSzPts val="1800"/>
              <a:buFont typeface="Chau Philomene One"/>
              <a:buAutoNum type="arabicPeriod"/>
            </a:pPr>
            <a:r>
              <a:rPr lang="en-US">
                <a:solidFill>
                  <a:srgbClr val="F4E04B"/>
                </a:solidFill>
                <a:latin typeface="Chau Philomene One"/>
                <a:ea typeface="Chau Philomene One"/>
                <a:cs typeface="Chau Philomene One"/>
                <a:sym typeface="Chau Philomene One"/>
              </a:rPr>
              <a:t>Encourage re-use</a:t>
            </a:r>
            <a:endParaRPr>
              <a:solidFill>
                <a:srgbClr val="F4E04B"/>
              </a:solidFill>
              <a:latin typeface="Chau Philomene One"/>
              <a:ea typeface="Chau Philomene One"/>
              <a:cs typeface="Chau Philomene One"/>
              <a:sym typeface="Chau Philomene One"/>
            </a:endParaRPr>
          </a:p>
          <a:p>
            <a:pPr indent="-279400" lvl="1" marL="685800" rtl="0" algn="l">
              <a:lnSpc>
                <a:spcPct val="115000"/>
              </a:lnSpc>
              <a:spcBef>
                <a:spcPts val="0"/>
              </a:spcBef>
              <a:spcAft>
                <a:spcPts val="0"/>
              </a:spcAft>
              <a:buClr>
                <a:srgbClr val="F4E04B"/>
              </a:buClr>
              <a:buSzPts val="1800"/>
              <a:buFont typeface="Chau Philomene One"/>
              <a:buAutoNum type="arabicPeriod"/>
            </a:pPr>
            <a:r>
              <a:rPr lang="en-US">
                <a:solidFill>
                  <a:srgbClr val="F4E04B"/>
                </a:solidFill>
                <a:latin typeface="Chau Philomene One"/>
                <a:ea typeface="Chau Philomene One"/>
                <a:cs typeface="Chau Philomene One"/>
                <a:sym typeface="Chau Philomene One"/>
              </a:rPr>
              <a:t>Recycle your equipment</a:t>
            </a:r>
            <a:endParaRPr>
              <a:solidFill>
                <a:srgbClr val="F4E04B"/>
              </a:solidFill>
              <a:latin typeface="Chau Philomene One"/>
              <a:ea typeface="Chau Philomene One"/>
              <a:cs typeface="Chau Philomene One"/>
              <a:sym typeface="Chau Philomene One"/>
            </a:endParaRPr>
          </a:p>
          <a:p>
            <a:pPr indent="0" lvl="0" marL="342900" rtl="0" algn="l">
              <a:lnSpc>
                <a:spcPct val="115000"/>
              </a:lnSpc>
              <a:spcBef>
                <a:spcPts val="0"/>
              </a:spcBef>
              <a:spcAft>
                <a:spcPts val="0"/>
              </a:spcAft>
              <a:buNone/>
            </a:pPr>
            <a:r>
              <a:t/>
            </a:r>
            <a:endParaRPr sz="1800">
              <a:solidFill>
                <a:srgbClr val="F4E04B"/>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t/>
            </a:r>
            <a:endParaRPr sz="1800">
              <a:solidFill>
                <a:srgbClr val="F4E04B"/>
              </a:solidFill>
              <a:latin typeface="Chau Philomene One"/>
              <a:ea typeface="Chau Philomene One"/>
              <a:cs typeface="Chau Philomene One"/>
              <a:sym typeface="Chau Philomene One"/>
            </a:endParaRPr>
          </a:p>
          <a:p>
            <a:pPr indent="0" lvl="0" marL="0" rtl="0" algn="l">
              <a:lnSpc>
                <a:spcPct val="90000"/>
              </a:lnSpc>
              <a:spcBef>
                <a:spcPts val="800"/>
              </a:spcBef>
              <a:spcAft>
                <a:spcPts val="0"/>
              </a:spcAft>
              <a:buClr>
                <a:schemeClr val="dk1"/>
              </a:buClr>
              <a:buSzPts val="800"/>
              <a:buFont typeface="Arial"/>
              <a:buNone/>
            </a:pPr>
            <a:r>
              <a:rPr b="1" lang="en-US" sz="1200">
                <a:solidFill>
                  <a:srgbClr val="F4E04B"/>
                </a:solidFill>
                <a:latin typeface="Arial"/>
                <a:ea typeface="Arial"/>
                <a:cs typeface="Arial"/>
                <a:sym typeface="Arial"/>
              </a:rPr>
              <a:t>Where to find them?</a:t>
            </a:r>
            <a:endParaRPr b="1" sz="1200">
              <a:solidFill>
                <a:schemeClr val="lt1"/>
              </a:solidFill>
              <a:latin typeface="Arial"/>
              <a:ea typeface="Arial"/>
              <a:cs typeface="Arial"/>
              <a:sym typeface="Arial"/>
            </a:endParaRPr>
          </a:p>
          <a:p>
            <a:pPr indent="0" lvl="0" marL="0" rtl="0" algn="l">
              <a:lnSpc>
                <a:spcPct val="90000"/>
              </a:lnSpc>
              <a:spcBef>
                <a:spcPts val="800"/>
              </a:spcBef>
              <a:spcAft>
                <a:spcPts val="0"/>
              </a:spcAft>
              <a:buClr>
                <a:schemeClr val="dk1"/>
              </a:buClr>
              <a:buSzPts val="800"/>
              <a:buFont typeface="Arial"/>
              <a:buNone/>
            </a:pPr>
            <a:r>
              <a:rPr lang="en-US" sz="1200">
                <a:solidFill>
                  <a:schemeClr val="lt1"/>
                </a:solidFill>
                <a:latin typeface="Arial"/>
                <a:ea typeface="Arial"/>
                <a:cs typeface="Arial"/>
                <a:sym typeface="Arial"/>
              </a:rPr>
              <a:t>c</a:t>
            </a:r>
            <a:r>
              <a:rPr lang="en-US" sz="1200">
                <a:solidFill>
                  <a:schemeClr val="lt1"/>
                </a:solidFill>
                <a:uFill>
                  <a:noFill/>
                </a:uFill>
                <a:latin typeface="Arial"/>
                <a:ea typeface="Arial"/>
                <a:cs typeface="Arial"/>
                <a:sym typeface="Arial"/>
                <a:hlinkClick r:id="rId7">
                  <a:extLst>
                    <a:ext uri="{A12FA001-AC4F-418D-AE19-62706E023703}">
                      <ahyp:hlinkClr val="tx"/>
                    </a:ext>
                  </a:extLst>
                </a:hlinkClick>
              </a:rPr>
              <a:t>yberworldcleanupday.fr </a:t>
            </a:r>
            <a:r>
              <a:rPr lang="en-US" sz="1200">
                <a:solidFill>
                  <a:schemeClr val="lt1"/>
                </a:solidFill>
                <a:latin typeface="Arial"/>
                <a:ea typeface="Arial"/>
                <a:cs typeface="Arial"/>
                <a:sym typeface="Arial"/>
              </a:rPr>
              <a:t>&gt; CyberWCUD Space &gt; my tools</a:t>
            </a:r>
            <a:endParaRPr sz="900">
              <a:latin typeface="Arial"/>
              <a:ea typeface="Arial"/>
              <a:cs typeface="Arial"/>
              <a:sym typeface="Arial"/>
            </a:endParaRPr>
          </a:p>
        </p:txBody>
      </p:sp>
      <p:pic>
        <p:nvPicPr>
          <p:cNvPr id="771" name="Google Shape;771;p83"/>
          <p:cNvPicPr preferRelativeResize="0"/>
          <p:nvPr/>
        </p:nvPicPr>
        <p:blipFill>
          <a:blip r:embed="rId8">
            <a:alphaModFix/>
          </a:blip>
          <a:stretch>
            <a:fillRect/>
          </a:stretch>
        </p:blipFill>
        <p:spPr>
          <a:xfrm>
            <a:off x="517913" y="863847"/>
            <a:ext cx="2715151" cy="2615159"/>
          </a:xfrm>
          <a:prstGeom prst="rect">
            <a:avLst/>
          </a:prstGeom>
          <a:noFill/>
          <a:ln>
            <a:noFill/>
          </a:ln>
        </p:spPr>
      </p:pic>
      <p:sp>
        <p:nvSpPr>
          <p:cNvPr id="772" name="Google Shape;772;p8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773" name="Google Shape;773;p83"/>
          <p:cNvPicPr preferRelativeResize="0"/>
          <p:nvPr/>
        </p:nvPicPr>
        <p:blipFill>
          <a:blip r:embed="rId9">
            <a:alphaModFix/>
          </a:blip>
          <a:stretch>
            <a:fillRect/>
          </a:stretch>
        </p:blipFill>
        <p:spPr>
          <a:xfrm>
            <a:off x="1142999" y="2560000"/>
            <a:ext cx="2774775" cy="2207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8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779" name="Google Shape;779;p84"/>
          <p:cNvSpPr/>
          <p:nvPr/>
        </p:nvSpPr>
        <p:spPr>
          <a:xfrm>
            <a:off x="808500" y="1378679"/>
            <a:ext cx="8335500" cy="3761400"/>
          </a:xfrm>
          <a:prstGeom prst="rect">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0" name="Google Shape;780;p84"/>
          <p:cNvSpPr/>
          <p:nvPr/>
        </p:nvSpPr>
        <p:spPr>
          <a:xfrm>
            <a:off x="-1066638" y="-533484"/>
            <a:ext cx="3359400" cy="3384600"/>
          </a:xfrm>
          <a:prstGeom prst="ellipse">
            <a:avLst/>
          </a:prstGeom>
          <a:solidFill>
            <a:srgbClr val="F4E0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1" name="Google Shape;781;p84"/>
          <p:cNvSpPr txBox="1"/>
          <p:nvPr/>
        </p:nvSpPr>
        <p:spPr>
          <a:xfrm>
            <a:off x="1621595" y="244682"/>
            <a:ext cx="67746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006D91"/>
                </a:solidFill>
                <a:latin typeface="Chau Philomene One"/>
                <a:ea typeface="Chau Philomene One"/>
                <a:cs typeface="Chau Philomene One"/>
                <a:sym typeface="Chau Philomene One"/>
              </a:rPr>
              <a:t>Good practices according to the evaluation of its equipment.</a:t>
            </a:r>
            <a:endParaRPr b="0" i="0" sz="1400" u="none" cap="none" strike="noStrike">
              <a:solidFill>
                <a:srgbClr val="000000"/>
              </a:solidFill>
              <a:latin typeface="Arial"/>
              <a:ea typeface="Arial"/>
              <a:cs typeface="Arial"/>
              <a:sym typeface="Arial"/>
            </a:endParaRPr>
          </a:p>
        </p:txBody>
      </p:sp>
      <p:sp>
        <p:nvSpPr>
          <p:cNvPr id="782" name="Google Shape;782;p84"/>
          <p:cNvSpPr txBox="1"/>
          <p:nvPr/>
        </p:nvSpPr>
        <p:spPr>
          <a:xfrm>
            <a:off x="2336896" y="1600200"/>
            <a:ext cx="6414300" cy="3409200"/>
          </a:xfrm>
          <a:prstGeom prst="rect">
            <a:avLst/>
          </a:prstGeom>
          <a:noFill/>
          <a:ln>
            <a:noFill/>
          </a:ln>
        </p:spPr>
        <p:txBody>
          <a:bodyPr anchorCtr="0" anchor="t" bIns="45700" lIns="91425" spcFirstLastPara="1" rIns="91425" wrap="square" tIns="45700">
            <a:normAutofit/>
          </a:bodyPr>
          <a:lstStyle/>
          <a:p>
            <a:pPr indent="269999" lvl="0" marL="0" rtl="0" algn="l">
              <a:lnSpc>
                <a:spcPct val="115000"/>
              </a:lnSpc>
              <a:spcBef>
                <a:spcPts val="0"/>
              </a:spcBef>
              <a:spcAft>
                <a:spcPts val="0"/>
              </a:spcAft>
              <a:buClr>
                <a:schemeClr val="dk1"/>
              </a:buClr>
              <a:buSzPts val="1100"/>
              <a:buFont typeface="Arial"/>
              <a:buNone/>
            </a:pPr>
            <a:r>
              <a:rPr lang="en-US" sz="1800">
                <a:solidFill>
                  <a:srgbClr val="F4E04B"/>
                </a:solidFill>
                <a:latin typeface="Chau Philomene One"/>
                <a:ea typeface="Chau Philomene One"/>
                <a:cs typeface="Chau Philomene One"/>
                <a:sym typeface="Chau Philomene One"/>
              </a:rPr>
              <a:t>1# </a:t>
            </a:r>
            <a:r>
              <a:rPr b="1" lang="en-US" sz="1800">
                <a:solidFill>
                  <a:srgbClr val="F4E04B"/>
                </a:solidFill>
                <a:highlight>
                  <a:srgbClr val="006D90"/>
                </a:highlight>
                <a:latin typeface="Chau Philomene One"/>
                <a:ea typeface="Chau Philomene One"/>
                <a:cs typeface="Chau Philomene One"/>
                <a:sym typeface="Chau Philomene One"/>
              </a:rPr>
              <a:t>Give your equipment a boost</a:t>
            </a:r>
            <a:endParaRPr b="1" sz="1800">
              <a:solidFill>
                <a:srgbClr val="F4E04B"/>
              </a:solidFill>
              <a:highlight>
                <a:srgbClr val="006D90"/>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F4E04B"/>
                </a:solidFill>
              </a:rPr>
              <a:t>I </a:t>
            </a:r>
            <a:r>
              <a:rPr lang="en-US">
                <a:solidFill>
                  <a:srgbClr val="F2F2F2"/>
                </a:solidFill>
                <a:latin typeface="Chau Philomene One"/>
                <a:ea typeface="Chau Philomene One"/>
                <a:cs typeface="Chau Philomene One"/>
                <a:sym typeface="Chau Philomene One"/>
              </a:rPr>
              <a:t>Remember to uninstall unused software / applications </a:t>
            </a:r>
            <a:endParaRPr>
              <a:solidFill>
                <a:srgbClr val="F2F2F2"/>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rgbClr val="F4E04B"/>
              </a:buClr>
              <a:buSzPts val="1400"/>
              <a:buFont typeface="Chau Philomene One"/>
              <a:buChar char="-"/>
            </a:pPr>
            <a:r>
              <a:rPr lang="en-US">
                <a:solidFill>
                  <a:srgbClr val="F4E04B"/>
                </a:solidFill>
                <a:latin typeface="Chau Philomene One"/>
                <a:ea typeface="Chau Philomene One"/>
                <a:cs typeface="Chau Philomene One"/>
                <a:sym typeface="Chau Philomene One"/>
              </a:rPr>
              <a:t>Guidebook 3_ Clean up your computer and drive</a:t>
            </a:r>
            <a:endParaRPr>
              <a:solidFill>
                <a:srgbClr val="F4E04B"/>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rgbClr val="F4E04B"/>
              </a:buClr>
              <a:buSzPts val="1400"/>
              <a:buFont typeface="Chau Philomene One"/>
              <a:buChar char="-"/>
            </a:pPr>
            <a:r>
              <a:rPr lang="en-US">
                <a:solidFill>
                  <a:srgbClr val="F4E04B"/>
                </a:solidFill>
                <a:latin typeface="Chau Philomene One"/>
                <a:ea typeface="Chau Philomene One"/>
                <a:cs typeface="Chau Philomene One"/>
                <a:sym typeface="Chau Philomene One"/>
              </a:rPr>
              <a:t>Guidebook 4_ Cleaning your smartphone and tablet</a:t>
            </a:r>
            <a:endParaRPr>
              <a:solidFill>
                <a:srgbClr val="F4E04B"/>
              </a:solidFill>
              <a:latin typeface="Chau Philomene One"/>
              <a:ea typeface="Chau Philomene One"/>
              <a:cs typeface="Chau Philomene One"/>
              <a:sym typeface="Chau Philomene One"/>
            </a:endParaRPr>
          </a:p>
          <a:p>
            <a:pPr indent="0" lvl="0" marL="457200" rtl="0" algn="l">
              <a:lnSpc>
                <a:spcPct val="115000"/>
              </a:lnSpc>
              <a:spcBef>
                <a:spcPts val="0"/>
              </a:spcBef>
              <a:spcAft>
                <a:spcPts val="0"/>
              </a:spcAft>
              <a:buNone/>
            </a:pPr>
            <a:r>
              <a:rPr lang="en-US" sz="2000">
                <a:solidFill>
                  <a:srgbClr val="F4E04B"/>
                </a:solidFill>
              </a:rPr>
              <a:t>I </a:t>
            </a:r>
            <a:r>
              <a:rPr lang="en-US">
                <a:solidFill>
                  <a:srgbClr val="F2F2F2"/>
                </a:solidFill>
                <a:latin typeface="Chau Philomene One"/>
                <a:ea typeface="Chau Philomene One"/>
                <a:cs typeface="Chau Philomene One"/>
                <a:sym typeface="Chau Philomene One"/>
              </a:rPr>
              <a:t>Faites le tri dans vos données sur :</a:t>
            </a:r>
            <a:endParaRPr>
              <a:solidFill>
                <a:srgbClr val="F2F2F2"/>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rgbClr val="F4E04B"/>
              </a:buClr>
              <a:buSzPts val="1400"/>
              <a:buFont typeface="Chau Philomene One"/>
              <a:buChar char="-"/>
            </a:pPr>
            <a:r>
              <a:rPr lang="en-US">
                <a:solidFill>
                  <a:srgbClr val="F4E04B"/>
                </a:solidFill>
                <a:latin typeface="Chau Philomene One"/>
                <a:ea typeface="Chau Philomene One"/>
                <a:cs typeface="Chau Philomene One"/>
                <a:sym typeface="Chau Philomene One"/>
              </a:rPr>
              <a:t>Guidebook 5_ Clean up your emails</a:t>
            </a:r>
            <a:endParaRPr>
              <a:solidFill>
                <a:srgbClr val="F4E04B"/>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rgbClr val="F4E04B"/>
              </a:buClr>
              <a:buSzPts val="1400"/>
              <a:buFont typeface="Chau Philomene One"/>
              <a:buChar char="-"/>
            </a:pPr>
            <a:r>
              <a:rPr lang="en-US">
                <a:solidFill>
                  <a:srgbClr val="F4E04B"/>
                </a:solidFill>
                <a:latin typeface="Chau Philomene One"/>
                <a:ea typeface="Chau Philomene One"/>
                <a:cs typeface="Chau Philomene One"/>
                <a:sym typeface="Chau Philomene One"/>
              </a:rPr>
              <a:t>Guidebook 6_ Clean up your social media</a:t>
            </a:r>
            <a:endParaRPr>
              <a:solidFill>
                <a:srgbClr val="F4E04B"/>
              </a:solidFill>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F4E04B"/>
                </a:solidFill>
              </a:rPr>
              <a:t>I </a:t>
            </a:r>
            <a:r>
              <a:rPr lang="en-US">
                <a:solidFill>
                  <a:srgbClr val="F2F2F2"/>
                </a:solidFill>
                <a:latin typeface="Chau Philomene One"/>
                <a:ea typeface="Chau Philomene One"/>
                <a:cs typeface="Chau Philomene One"/>
                <a:sym typeface="Chau Philomene One"/>
              </a:rPr>
              <a:t>If needed </a:t>
            </a:r>
            <a:r>
              <a:rPr lang="en-US">
                <a:solidFill>
                  <a:srgbClr val="F4E04B"/>
                </a:solidFill>
                <a:latin typeface="Chau Philomene One"/>
                <a:ea typeface="Chau Philomene One"/>
                <a:cs typeface="Chau Philomene One"/>
                <a:sym typeface="Chau Philomene One"/>
              </a:rPr>
              <a:t>reset </a:t>
            </a:r>
            <a:r>
              <a:rPr lang="en-US">
                <a:solidFill>
                  <a:srgbClr val="F2F2F2"/>
                </a:solidFill>
                <a:latin typeface="Chau Philomene One"/>
                <a:ea typeface="Chau Philomene One"/>
                <a:cs typeface="Chau Philomene One"/>
                <a:sym typeface="Chau Philomene One"/>
              </a:rPr>
              <a:t>your device (format or reset to factory settings) with the help of someone you know or by watching tutorials.</a:t>
            </a:r>
            <a:endParaRPr>
              <a:solidFill>
                <a:srgbClr val="F2F2F2"/>
              </a:solidFill>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F4E04B"/>
                </a:solidFill>
              </a:rPr>
              <a:t>I </a:t>
            </a:r>
            <a:r>
              <a:rPr lang="en-US">
                <a:solidFill>
                  <a:srgbClr val="F2F2F2"/>
                </a:solidFill>
                <a:latin typeface="Chau Philomene One"/>
                <a:ea typeface="Chau Philomene One"/>
                <a:cs typeface="Chau Philomene One"/>
                <a:sym typeface="Chau Philomene One"/>
              </a:rPr>
              <a:t>Another solution may be to switch to an open source operating system that is less resource intensive (e.g. Linux for computers and/or smartphones).</a:t>
            </a:r>
            <a:endParaRPr b="1">
              <a:solidFill>
                <a:srgbClr val="F2F2F2"/>
              </a:solidFill>
              <a:highlight>
                <a:srgbClr val="006D90"/>
              </a:highlight>
              <a:latin typeface="Chau Philomene One"/>
              <a:ea typeface="Chau Philomene One"/>
              <a:cs typeface="Chau Philomene One"/>
              <a:sym typeface="Chau Philomene One"/>
            </a:endParaRPr>
          </a:p>
        </p:txBody>
      </p:sp>
      <p:pic>
        <p:nvPicPr>
          <p:cNvPr descr="Une image contenant texte&#10;&#10;Description générée automatiquement" id="783" name="Google Shape;783;p84"/>
          <p:cNvPicPr preferRelativeResize="0"/>
          <p:nvPr/>
        </p:nvPicPr>
        <p:blipFill rotWithShape="1">
          <a:blip r:embed="rId3">
            <a:alphaModFix/>
          </a:blip>
          <a:srcRect b="0" l="0" r="0" t="0"/>
          <a:stretch/>
        </p:blipFill>
        <p:spPr>
          <a:xfrm>
            <a:off x="9982689" y="858910"/>
            <a:ext cx="511299" cy="724378"/>
          </a:xfrm>
          <a:prstGeom prst="rect">
            <a:avLst/>
          </a:prstGeom>
          <a:noFill/>
          <a:ln>
            <a:noFill/>
          </a:ln>
        </p:spPr>
      </p:pic>
      <p:pic>
        <p:nvPicPr>
          <p:cNvPr id="784" name="Google Shape;784;p84"/>
          <p:cNvPicPr preferRelativeResize="0"/>
          <p:nvPr/>
        </p:nvPicPr>
        <p:blipFill>
          <a:blip r:embed="rId4">
            <a:alphaModFix/>
          </a:blip>
          <a:stretch>
            <a:fillRect/>
          </a:stretch>
        </p:blipFill>
        <p:spPr>
          <a:xfrm>
            <a:off x="808500" y="977035"/>
            <a:ext cx="1323724" cy="168835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8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790" name="Google Shape;790;p85"/>
          <p:cNvSpPr/>
          <p:nvPr/>
        </p:nvSpPr>
        <p:spPr>
          <a:xfrm>
            <a:off x="808500" y="1378679"/>
            <a:ext cx="8335500" cy="3761400"/>
          </a:xfrm>
          <a:prstGeom prst="rect">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 name="Google Shape;791;p85"/>
          <p:cNvSpPr/>
          <p:nvPr/>
        </p:nvSpPr>
        <p:spPr>
          <a:xfrm>
            <a:off x="-1066638" y="-533484"/>
            <a:ext cx="3359400" cy="3384600"/>
          </a:xfrm>
          <a:prstGeom prst="ellipse">
            <a:avLst/>
          </a:prstGeom>
          <a:solidFill>
            <a:srgbClr val="F4E0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2" name="Google Shape;792;p85"/>
          <p:cNvSpPr txBox="1"/>
          <p:nvPr/>
        </p:nvSpPr>
        <p:spPr>
          <a:xfrm>
            <a:off x="1621595" y="244682"/>
            <a:ext cx="67746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006D91"/>
                </a:solidFill>
                <a:latin typeface="Chau Philomene One"/>
                <a:ea typeface="Chau Philomene One"/>
                <a:cs typeface="Chau Philomene One"/>
                <a:sym typeface="Chau Philomene One"/>
              </a:rPr>
              <a:t>Good practices according to the evaluation of its equipment.</a:t>
            </a:r>
            <a:endParaRPr b="0" i="0" sz="1400" u="none" cap="none" strike="noStrike">
              <a:solidFill>
                <a:srgbClr val="000000"/>
              </a:solidFill>
              <a:latin typeface="Arial"/>
              <a:ea typeface="Arial"/>
              <a:cs typeface="Arial"/>
              <a:sym typeface="Arial"/>
            </a:endParaRPr>
          </a:p>
        </p:txBody>
      </p:sp>
      <p:sp>
        <p:nvSpPr>
          <p:cNvPr id="793" name="Google Shape;793;p85"/>
          <p:cNvSpPr txBox="1"/>
          <p:nvPr/>
        </p:nvSpPr>
        <p:spPr>
          <a:xfrm>
            <a:off x="2336896" y="1620000"/>
            <a:ext cx="6414300" cy="3409200"/>
          </a:xfrm>
          <a:prstGeom prst="rect">
            <a:avLst/>
          </a:prstGeom>
          <a:noFill/>
          <a:ln>
            <a:noFill/>
          </a:ln>
        </p:spPr>
        <p:txBody>
          <a:bodyPr anchorCtr="0" anchor="t" bIns="45700" lIns="91425" spcFirstLastPara="1" rIns="91425" wrap="square" tIns="45700">
            <a:normAutofit/>
          </a:bodyPr>
          <a:lstStyle/>
          <a:p>
            <a:pPr indent="269999" lvl="0" marL="0" rtl="0" algn="l">
              <a:lnSpc>
                <a:spcPct val="115000"/>
              </a:lnSpc>
              <a:spcBef>
                <a:spcPts val="0"/>
              </a:spcBef>
              <a:spcAft>
                <a:spcPts val="0"/>
              </a:spcAft>
              <a:buClr>
                <a:schemeClr val="dk1"/>
              </a:buClr>
              <a:buSzPts val="1100"/>
              <a:buFont typeface="Arial"/>
              <a:buNone/>
            </a:pPr>
            <a:r>
              <a:rPr lang="en-US" sz="2052">
                <a:solidFill>
                  <a:srgbClr val="F4E04B"/>
                </a:solidFill>
                <a:latin typeface="Chau Philomene One"/>
                <a:ea typeface="Chau Philomene One"/>
                <a:cs typeface="Chau Philomene One"/>
                <a:sym typeface="Chau Philomene One"/>
              </a:rPr>
              <a:t>2</a:t>
            </a:r>
            <a:r>
              <a:rPr lang="en-US" sz="2052">
                <a:solidFill>
                  <a:srgbClr val="F4E04B"/>
                </a:solidFill>
                <a:latin typeface="Chau Philomene One"/>
                <a:ea typeface="Chau Philomene One"/>
                <a:cs typeface="Chau Philomene One"/>
                <a:sym typeface="Chau Philomene One"/>
              </a:rPr>
              <a:t># </a:t>
            </a:r>
            <a:r>
              <a:rPr b="1" lang="en-US" sz="2052">
                <a:solidFill>
                  <a:srgbClr val="F4E04B"/>
                </a:solidFill>
                <a:highlight>
                  <a:srgbClr val="006D90"/>
                </a:highlight>
                <a:latin typeface="Chau Philomene One"/>
                <a:ea typeface="Chau Philomene One"/>
                <a:cs typeface="Chau Philomene One"/>
                <a:sym typeface="Chau Philomene One"/>
              </a:rPr>
              <a:t>Repaire your equipment</a:t>
            </a:r>
            <a:endParaRPr b="1" sz="2052">
              <a:solidFill>
                <a:srgbClr val="F4E04B"/>
              </a:solidFill>
              <a:highlight>
                <a:srgbClr val="006D90"/>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F4E04B"/>
                </a:solidFill>
              </a:rPr>
              <a:t>I </a:t>
            </a:r>
            <a:r>
              <a:rPr lang="en-US" sz="1500">
                <a:solidFill>
                  <a:srgbClr val="F4E04B"/>
                </a:solidFill>
                <a:latin typeface="Chau Philomene One"/>
                <a:ea typeface="Chau Philomene One"/>
                <a:cs typeface="Chau Philomene One"/>
                <a:sym typeface="Chau Philomene One"/>
              </a:rPr>
              <a:t>Is your equipment no longer holding the battery or is the screen cracked? </a:t>
            </a:r>
            <a:r>
              <a:rPr lang="en-US" sz="1500">
                <a:solidFill>
                  <a:schemeClr val="lt1"/>
                </a:solidFill>
                <a:latin typeface="Chau Philomene One"/>
                <a:ea typeface="Chau Philomene One"/>
                <a:cs typeface="Chau Philomene One"/>
                <a:sym typeface="Chau Philomene One"/>
              </a:rPr>
              <a:t>Does it need to be replaced in its entirety? There are many ways to repair it.   </a:t>
            </a:r>
            <a:endParaRPr sz="1500">
              <a:solidFill>
                <a:schemeClr val="lt1"/>
              </a:solidFill>
              <a:latin typeface="Chau Philomene One"/>
              <a:ea typeface="Chau Philomene One"/>
              <a:cs typeface="Chau Philomene One"/>
              <a:sym typeface="Chau Philomene One"/>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F2F2F2"/>
              </a:solidFill>
              <a:latin typeface="Chau Philomene One"/>
              <a:ea typeface="Chau Philomene One"/>
              <a:cs typeface="Chau Philomene One"/>
              <a:sym typeface="Chau Philomene One"/>
            </a:endParaRPr>
          </a:p>
          <a:p>
            <a:pPr indent="0" lvl="0" marL="457200" rtl="0" algn="l">
              <a:lnSpc>
                <a:spcPct val="115000"/>
              </a:lnSpc>
              <a:spcBef>
                <a:spcPts val="0"/>
              </a:spcBef>
              <a:spcAft>
                <a:spcPts val="0"/>
              </a:spcAft>
              <a:buNone/>
            </a:pPr>
            <a:r>
              <a:rPr lang="en-US" sz="2000">
                <a:solidFill>
                  <a:srgbClr val="F4E04B"/>
                </a:solidFill>
              </a:rPr>
              <a:t>I </a:t>
            </a:r>
            <a:r>
              <a:rPr lang="en-US" sz="1500">
                <a:solidFill>
                  <a:srgbClr val="F4E04B"/>
                </a:solidFill>
                <a:latin typeface="Chau Philomene One"/>
                <a:ea typeface="Chau Philomene One"/>
                <a:cs typeface="Chau Philomene One"/>
                <a:sym typeface="Chau Philomene One"/>
              </a:rPr>
              <a:t>Repair yourself</a:t>
            </a:r>
            <a:r>
              <a:rPr b="1" lang="en-US" sz="1500">
                <a:solidFill>
                  <a:srgbClr val="F2F2F2"/>
                </a:solidFill>
                <a:latin typeface="Chau Philomene One"/>
                <a:ea typeface="Chau Philomene One"/>
                <a:cs typeface="Chau Philomene One"/>
                <a:sym typeface="Chau Philomene One"/>
              </a:rPr>
              <a:t> </a:t>
            </a:r>
            <a:r>
              <a:rPr lang="en-US" sz="1500">
                <a:solidFill>
                  <a:srgbClr val="F2F2F2"/>
                </a:solidFill>
                <a:latin typeface="Chau Philomene One"/>
                <a:ea typeface="Chau Philomene One"/>
                <a:cs typeface="Chau Philomene One"/>
                <a:sym typeface="Chau Philomene One"/>
              </a:rPr>
              <a:t>your equipment with online tutorials</a:t>
            </a:r>
            <a:r>
              <a:rPr lang="en-US" sz="1500">
                <a:solidFill>
                  <a:srgbClr val="F4E04B"/>
                </a:solidFill>
                <a:latin typeface="Chau Philomene One"/>
                <a:ea typeface="Chau Philomene One"/>
                <a:cs typeface="Chau Philomene One"/>
                <a:sym typeface="Chau Philomene One"/>
              </a:rPr>
              <a:t>.</a:t>
            </a:r>
            <a:endParaRPr sz="1500">
              <a:solidFill>
                <a:srgbClr val="F4E04B"/>
              </a:solidFill>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F4E04B"/>
                </a:solidFill>
              </a:rPr>
              <a:t>I </a:t>
            </a:r>
            <a:r>
              <a:rPr lang="en-US" sz="1500">
                <a:solidFill>
                  <a:srgbClr val="F4E04B"/>
                </a:solidFill>
                <a:latin typeface="Chau Philomene One"/>
                <a:ea typeface="Chau Philomene One"/>
                <a:cs typeface="Chau Philomene One"/>
                <a:sym typeface="Chau Philomene One"/>
              </a:rPr>
              <a:t>Get help at a repair café.</a:t>
            </a:r>
            <a:r>
              <a:rPr lang="en-US" sz="1500">
                <a:solidFill>
                  <a:srgbClr val="F2F2F2"/>
                </a:solidFill>
                <a:latin typeface="Chau Philomene One"/>
                <a:ea typeface="Chau Philomene One"/>
                <a:cs typeface="Chau Philomene One"/>
                <a:sym typeface="Chau Philomene One"/>
              </a:rPr>
              <a:t> It is a workshop dedicated to the repair of objects and organised at a local level thanks to volunteers, there is surely one near you</a:t>
            </a:r>
            <a:r>
              <a:rPr lang="en-US" sz="1500">
                <a:solidFill>
                  <a:srgbClr val="F4E04B"/>
                </a:solidFill>
                <a:latin typeface="Chau Philomene One"/>
                <a:ea typeface="Chau Philomene One"/>
                <a:cs typeface="Chau Philomene One"/>
                <a:sym typeface="Chau Philomene One"/>
              </a:rPr>
              <a:t>. </a:t>
            </a:r>
            <a:endParaRPr sz="1500">
              <a:solidFill>
                <a:srgbClr val="F4E04B"/>
              </a:solidFill>
              <a:latin typeface="Chau Philomene One"/>
              <a:ea typeface="Chau Philomene One"/>
              <a:cs typeface="Chau Philomene One"/>
              <a:sym typeface="Chau Philomene One"/>
            </a:endParaRPr>
          </a:p>
          <a:p>
            <a:pPr indent="0" lvl="0" marL="457200" rtl="0" algn="l">
              <a:lnSpc>
                <a:spcPct val="115000"/>
              </a:lnSpc>
              <a:spcBef>
                <a:spcPts val="1000"/>
              </a:spcBef>
              <a:spcAft>
                <a:spcPts val="1000"/>
              </a:spcAft>
              <a:buNone/>
            </a:pPr>
            <a:r>
              <a:rPr lang="en-US" sz="2000">
                <a:solidFill>
                  <a:srgbClr val="F4E04B"/>
                </a:solidFill>
              </a:rPr>
              <a:t>I </a:t>
            </a:r>
            <a:r>
              <a:rPr lang="en-US" sz="1500">
                <a:solidFill>
                  <a:srgbClr val="F2F2F2"/>
                </a:solidFill>
                <a:latin typeface="Chau Philomene One"/>
                <a:ea typeface="Chau Philomene One"/>
                <a:cs typeface="Chau Philomene One"/>
                <a:sym typeface="Chau Philomene One"/>
              </a:rPr>
              <a:t>Or </a:t>
            </a:r>
            <a:r>
              <a:rPr lang="en-US" sz="1500">
                <a:solidFill>
                  <a:srgbClr val="F4E04B"/>
                </a:solidFill>
                <a:latin typeface="Chau Philomene One"/>
                <a:ea typeface="Chau Philomene One"/>
                <a:cs typeface="Chau Philomene One"/>
                <a:sym typeface="Chau Philomene One"/>
              </a:rPr>
              <a:t>look for a professional</a:t>
            </a:r>
            <a:r>
              <a:rPr lang="en-US" sz="1500">
                <a:solidFill>
                  <a:srgbClr val="F2F2F2"/>
                </a:solidFill>
                <a:latin typeface="Chau Philomene One"/>
                <a:ea typeface="Chau Philomene One"/>
                <a:cs typeface="Chau Philomene One"/>
                <a:sym typeface="Chau Philomene One"/>
              </a:rPr>
              <a:t> to accompany you.</a:t>
            </a:r>
            <a:endParaRPr b="1">
              <a:solidFill>
                <a:srgbClr val="F2F2F2"/>
              </a:solidFill>
              <a:highlight>
                <a:srgbClr val="006D90"/>
              </a:highlight>
              <a:latin typeface="Chau Philomene One"/>
              <a:ea typeface="Chau Philomene One"/>
              <a:cs typeface="Chau Philomene One"/>
              <a:sym typeface="Chau Philomene One"/>
            </a:endParaRPr>
          </a:p>
        </p:txBody>
      </p:sp>
      <p:pic>
        <p:nvPicPr>
          <p:cNvPr descr="Une image contenant texte&#10;&#10;Description générée automatiquement" id="794" name="Google Shape;794;p85"/>
          <p:cNvPicPr preferRelativeResize="0"/>
          <p:nvPr/>
        </p:nvPicPr>
        <p:blipFill rotWithShape="1">
          <a:blip r:embed="rId3">
            <a:alphaModFix/>
          </a:blip>
          <a:srcRect b="0" l="0" r="0" t="0"/>
          <a:stretch/>
        </p:blipFill>
        <p:spPr>
          <a:xfrm>
            <a:off x="9982689" y="858910"/>
            <a:ext cx="511299" cy="724378"/>
          </a:xfrm>
          <a:prstGeom prst="rect">
            <a:avLst/>
          </a:prstGeom>
          <a:noFill/>
          <a:ln>
            <a:noFill/>
          </a:ln>
        </p:spPr>
      </p:pic>
      <p:pic>
        <p:nvPicPr>
          <p:cNvPr id="795" name="Google Shape;795;p85"/>
          <p:cNvPicPr preferRelativeResize="0"/>
          <p:nvPr/>
        </p:nvPicPr>
        <p:blipFill>
          <a:blip r:embed="rId4">
            <a:alphaModFix/>
          </a:blip>
          <a:stretch>
            <a:fillRect/>
          </a:stretch>
        </p:blipFill>
        <p:spPr>
          <a:xfrm>
            <a:off x="808500" y="977035"/>
            <a:ext cx="1323724" cy="168835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8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801" name="Google Shape;801;p86"/>
          <p:cNvSpPr/>
          <p:nvPr/>
        </p:nvSpPr>
        <p:spPr>
          <a:xfrm>
            <a:off x="808500" y="1378679"/>
            <a:ext cx="8335500" cy="3761400"/>
          </a:xfrm>
          <a:prstGeom prst="rect">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 name="Google Shape;802;p86"/>
          <p:cNvSpPr/>
          <p:nvPr/>
        </p:nvSpPr>
        <p:spPr>
          <a:xfrm>
            <a:off x="-1066638" y="-533484"/>
            <a:ext cx="3359400" cy="3384600"/>
          </a:xfrm>
          <a:prstGeom prst="ellipse">
            <a:avLst/>
          </a:prstGeom>
          <a:solidFill>
            <a:srgbClr val="F4E0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 name="Google Shape;803;p86"/>
          <p:cNvSpPr txBox="1"/>
          <p:nvPr/>
        </p:nvSpPr>
        <p:spPr>
          <a:xfrm>
            <a:off x="1621595" y="244682"/>
            <a:ext cx="67746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006D91"/>
                </a:solidFill>
                <a:latin typeface="Chau Philomene One"/>
                <a:ea typeface="Chau Philomene One"/>
                <a:cs typeface="Chau Philomene One"/>
                <a:sym typeface="Chau Philomene One"/>
              </a:rPr>
              <a:t>Good practices according to the evaluation of its equipment.</a:t>
            </a:r>
            <a:endParaRPr sz="3300">
              <a:solidFill>
                <a:srgbClr val="006D91"/>
              </a:solidFill>
              <a:latin typeface="Chau Philomene One"/>
              <a:ea typeface="Chau Philomene One"/>
              <a:cs typeface="Chau Philomene One"/>
              <a:sym typeface="Chau Philomene One"/>
            </a:endParaRPr>
          </a:p>
        </p:txBody>
      </p:sp>
      <p:sp>
        <p:nvSpPr>
          <p:cNvPr id="804" name="Google Shape;804;p86"/>
          <p:cNvSpPr txBox="1"/>
          <p:nvPr/>
        </p:nvSpPr>
        <p:spPr>
          <a:xfrm>
            <a:off x="2336896" y="1600200"/>
            <a:ext cx="6414300" cy="3409200"/>
          </a:xfrm>
          <a:prstGeom prst="rect">
            <a:avLst/>
          </a:prstGeom>
          <a:noFill/>
          <a:ln>
            <a:noFill/>
          </a:ln>
        </p:spPr>
        <p:txBody>
          <a:bodyPr anchorCtr="0" anchor="t" bIns="45700" lIns="91425" spcFirstLastPara="1" rIns="91425" wrap="square" tIns="45700">
            <a:normAutofit/>
          </a:bodyPr>
          <a:lstStyle/>
          <a:p>
            <a:pPr indent="269999" lvl="0" marL="0" rtl="0" algn="l">
              <a:lnSpc>
                <a:spcPct val="115000"/>
              </a:lnSpc>
              <a:spcBef>
                <a:spcPts val="0"/>
              </a:spcBef>
              <a:spcAft>
                <a:spcPts val="0"/>
              </a:spcAft>
              <a:buClr>
                <a:schemeClr val="dk1"/>
              </a:buClr>
              <a:buSzPts val="1100"/>
              <a:buFont typeface="Arial"/>
              <a:buNone/>
            </a:pPr>
            <a:r>
              <a:rPr lang="en-US" sz="2052">
                <a:solidFill>
                  <a:srgbClr val="F4E04B"/>
                </a:solidFill>
                <a:latin typeface="Chau Philomene One"/>
                <a:ea typeface="Chau Philomene One"/>
                <a:cs typeface="Chau Philomene One"/>
                <a:sym typeface="Chau Philomene One"/>
              </a:rPr>
              <a:t>3</a:t>
            </a:r>
            <a:r>
              <a:rPr lang="en-US" sz="2052">
                <a:solidFill>
                  <a:srgbClr val="F4E04B"/>
                </a:solidFill>
                <a:latin typeface="Chau Philomene One"/>
                <a:ea typeface="Chau Philomene One"/>
                <a:cs typeface="Chau Philomene One"/>
                <a:sym typeface="Chau Philomene One"/>
              </a:rPr>
              <a:t># </a:t>
            </a:r>
            <a:r>
              <a:rPr b="1" lang="en-US" sz="2052">
                <a:solidFill>
                  <a:srgbClr val="F4E04B"/>
                </a:solidFill>
                <a:highlight>
                  <a:srgbClr val="006D90"/>
                </a:highlight>
                <a:latin typeface="Chau Philomene One"/>
                <a:ea typeface="Chau Philomene One"/>
                <a:cs typeface="Chau Philomene One"/>
                <a:sym typeface="Chau Philomene One"/>
              </a:rPr>
              <a:t>Promoting re-use</a:t>
            </a:r>
            <a:endParaRPr b="1" sz="2052">
              <a:solidFill>
                <a:srgbClr val="F4E04B"/>
              </a:solidFill>
              <a:highlight>
                <a:srgbClr val="006D90"/>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F4E04B"/>
                </a:solidFill>
              </a:rPr>
              <a:t>I</a:t>
            </a:r>
            <a:r>
              <a:rPr lang="en-US" sz="1200">
                <a:solidFill>
                  <a:srgbClr val="F2F2F2"/>
                </a:solidFill>
                <a:latin typeface="Chau Philomene One"/>
                <a:ea typeface="Chau Philomene One"/>
                <a:cs typeface="Chau Philomene One"/>
                <a:sym typeface="Chau Philomene One"/>
              </a:rPr>
              <a:t> </a:t>
            </a:r>
            <a:r>
              <a:rPr lang="en-US" sz="1250">
                <a:solidFill>
                  <a:srgbClr val="F4E04B"/>
                </a:solidFill>
                <a:latin typeface="Chau Philomene One"/>
                <a:ea typeface="Chau Philomene One"/>
                <a:cs typeface="Chau Philomene One"/>
                <a:sym typeface="Chau Philomene One"/>
              </a:rPr>
              <a:t>Your equipment is still functional</a:t>
            </a:r>
            <a:r>
              <a:rPr lang="en-US" sz="1250">
                <a:solidFill>
                  <a:schemeClr val="lt1"/>
                </a:solidFill>
                <a:latin typeface="Chau Philomene One"/>
                <a:ea typeface="Chau Philomene One"/>
                <a:cs typeface="Chau Philomene One"/>
                <a:sym typeface="Chau Philomene One"/>
              </a:rPr>
              <a:t> but may no longer meet your needs. It may still be useful to someone with different expectations or for other less resource-intensive uses</a:t>
            </a:r>
            <a:r>
              <a:rPr lang="en-US" sz="1250">
                <a:solidFill>
                  <a:srgbClr val="F4E04B"/>
                </a:solidFill>
                <a:latin typeface="Chau Philomene One"/>
                <a:ea typeface="Chau Philomene One"/>
                <a:cs typeface="Chau Philomene One"/>
                <a:sym typeface="Chau Philomene One"/>
              </a:rPr>
              <a:t>.</a:t>
            </a:r>
            <a:endParaRPr sz="1250">
              <a:solidFill>
                <a:srgbClr val="F4E04B"/>
              </a:solidFill>
              <a:latin typeface="Chau Philomene One"/>
              <a:ea typeface="Chau Philomene One"/>
              <a:cs typeface="Chau Philomene One"/>
              <a:sym typeface="Chau Philomene One"/>
            </a:endParaRPr>
          </a:p>
          <a:p>
            <a:pPr indent="0" lvl="0" marL="457200" rtl="0" algn="l">
              <a:lnSpc>
                <a:spcPct val="115000"/>
              </a:lnSpc>
              <a:spcBef>
                <a:spcPts val="0"/>
              </a:spcBef>
              <a:spcAft>
                <a:spcPts val="0"/>
              </a:spcAft>
              <a:buNone/>
            </a:pPr>
            <a:r>
              <a:t/>
            </a:r>
            <a:endParaRPr sz="1250">
              <a:solidFill>
                <a:srgbClr val="F4E04B"/>
              </a:solidFill>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F4E04B"/>
                </a:solidFill>
              </a:rPr>
              <a:t>I</a:t>
            </a:r>
            <a:r>
              <a:rPr lang="en-US" sz="1200">
                <a:solidFill>
                  <a:srgbClr val="F2F2F2"/>
                </a:solidFill>
                <a:latin typeface="Chau Philomene One"/>
                <a:ea typeface="Chau Philomene One"/>
                <a:cs typeface="Chau Philomene One"/>
                <a:sym typeface="Chau Philomene One"/>
              </a:rPr>
              <a:t> </a:t>
            </a:r>
            <a:r>
              <a:rPr lang="en-US" sz="1250">
                <a:solidFill>
                  <a:srgbClr val="F2F2F2"/>
                </a:solidFill>
                <a:latin typeface="Chau Philomene One"/>
                <a:ea typeface="Chau Philomene One"/>
                <a:cs typeface="Chau Philomene One"/>
                <a:sym typeface="Chau Philomene One"/>
              </a:rPr>
              <a:t>Once you have recovered and deleted your data, you can </a:t>
            </a:r>
            <a:r>
              <a:rPr lang="en-US" sz="1250">
                <a:solidFill>
                  <a:srgbClr val="F4E04B"/>
                </a:solidFill>
                <a:latin typeface="Chau Philomene One"/>
                <a:ea typeface="Chau Philomene One"/>
                <a:cs typeface="Chau Philomene One"/>
                <a:sym typeface="Chau Philomene One"/>
              </a:rPr>
              <a:t>donate </a:t>
            </a:r>
            <a:r>
              <a:rPr lang="en-US" sz="1250">
                <a:solidFill>
                  <a:srgbClr val="F2F2F2"/>
                </a:solidFill>
                <a:latin typeface="Chau Philomene One"/>
                <a:ea typeface="Chau Philomene One"/>
                <a:cs typeface="Chau Philomene One"/>
                <a:sym typeface="Chau Philomene One"/>
              </a:rPr>
              <a:t>your device to a relative or acquaintance, or </a:t>
            </a:r>
            <a:r>
              <a:rPr lang="en-US" sz="1250">
                <a:solidFill>
                  <a:srgbClr val="F4E04B"/>
                </a:solidFill>
                <a:latin typeface="Chau Philomene One"/>
                <a:ea typeface="Chau Philomene One"/>
                <a:cs typeface="Chau Philomene One"/>
                <a:sym typeface="Chau Philomene One"/>
              </a:rPr>
              <a:t>sell it</a:t>
            </a:r>
            <a:r>
              <a:rPr lang="en-US" sz="1250">
                <a:solidFill>
                  <a:srgbClr val="F2F2F2"/>
                </a:solidFill>
                <a:latin typeface="Chau Philomene One"/>
                <a:ea typeface="Chau Philomene One"/>
                <a:cs typeface="Chau Philomene One"/>
                <a:sym typeface="Chau Philomene One"/>
              </a:rPr>
              <a:t> on an online marketplace or to a professional who buys your second-hand equipment near you. </a:t>
            </a:r>
            <a:endParaRPr sz="1250">
              <a:solidFill>
                <a:srgbClr val="F2F2F2"/>
              </a:solidFill>
              <a:latin typeface="Chau Philomene One"/>
              <a:ea typeface="Chau Philomene One"/>
              <a:cs typeface="Chau Philomene One"/>
              <a:sym typeface="Chau Philomene One"/>
            </a:endParaRPr>
          </a:p>
          <a:p>
            <a:pPr indent="0" lvl="0" marL="457200" rtl="0" algn="l">
              <a:spcBef>
                <a:spcPts val="0"/>
              </a:spcBef>
              <a:spcAft>
                <a:spcPts val="0"/>
              </a:spcAft>
              <a:buNone/>
            </a:pPr>
            <a:r>
              <a:t/>
            </a:r>
            <a:endParaRPr b="1" sz="1200">
              <a:solidFill>
                <a:srgbClr val="F2F2F2"/>
              </a:solidFill>
              <a:highlight>
                <a:srgbClr val="006D90"/>
              </a:highlight>
              <a:latin typeface="Chau Philomene One"/>
              <a:ea typeface="Chau Philomene One"/>
              <a:cs typeface="Chau Philomene One"/>
              <a:sym typeface="Chau Philomene One"/>
            </a:endParaRPr>
          </a:p>
        </p:txBody>
      </p:sp>
      <p:pic>
        <p:nvPicPr>
          <p:cNvPr descr="Une image contenant texte&#10;&#10;Description générée automatiquement" id="805" name="Google Shape;805;p86"/>
          <p:cNvPicPr preferRelativeResize="0"/>
          <p:nvPr/>
        </p:nvPicPr>
        <p:blipFill rotWithShape="1">
          <a:blip r:embed="rId3">
            <a:alphaModFix/>
          </a:blip>
          <a:srcRect b="0" l="0" r="0" t="0"/>
          <a:stretch/>
        </p:blipFill>
        <p:spPr>
          <a:xfrm>
            <a:off x="9982689" y="858910"/>
            <a:ext cx="511299" cy="724378"/>
          </a:xfrm>
          <a:prstGeom prst="rect">
            <a:avLst/>
          </a:prstGeom>
          <a:noFill/>
          <a:ln>
            <a:noFill/>
          </a:ln>
        </p:spPr>
      </p:pic>
      <p:pic>
        <p:nvPicPr>
          <p:cNvPr id="806" name="Google Shape;806;p86"/>
          <p:cNvPicPr preferRelativeResize="0"/>
          <p:nvPr/>
        </p:nvPicPr>
        <p:blipFill>
          <a:blip r:embed="rId4">
            <a:alphaModFix/>
          </a:blip>
          <a:stretch>
            <a:fillRect/>
          </a:stretch>
        </p:blipFill>
        <p:spPr>
          <a:xfrm>
            <a:off x="808500" y="977035"/>
            <a:ext cx="1323724" cy="168835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8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812" name="Google Shape;812;p87"/>
          <p:cNvSpPr/>
          <p:nvPr/>
        </p:nvSpPr>
        <p:spPr>
          <a:xfrm>
            <a:off x="808500" y="1378679"/>
            <a:ext cx="8335500" cy="3761400"/>
          </a:xfrm>
          <a:prstGeom prst="rect">
            <a:avLst/>
          </a:prstGeom>
          <a:solidFill>
            <a:srgbClr val="006D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3" name="Google Shape;813;p87"/>
          <p:cNvSpPr/>
          <p:nvPr/>
        </p:nvSpPr>
        <p:spPr>
          <a:xfrm>
            <a:off x="-1066638" y="-533484"/>
            <a:ext cx="3359400" cy="3384600"/>
          </a:xfrm>
          <a:prstGeom prst="ellipse">
            <a:avLst/>
          </a:prstGeom>
          <a:solidFill>
            <a:srgbClr val="F4E0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4" name="Google Shape;814;p87"/>
          <p:cNvSpPr txBox="1"/>
          <p:nvPr/>
        </p:nvSpPr>
        <p:spPr>
          <a:xfrm>
            <a:off x="1621595" y="244682"/>
            <a:ext cx="67746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006D91"/>
                </a:solidFill>
                <a:latin typeface="Chau Philomene One"/>
                <a:ea typeface="Chau Philomene One"/>
                <a:cs typeface="Chau Philomene One"/>
                <a:sym typeface="Chau Philomene One"/>
              </a:rPr>
              <a:t>Good practices according to the evaluation of its equipment.</a:t>
            </a:r>
            <a:endParaRPr b="0" i="0" sz="1400" u="none" cap="none" strike="noStrike">
              <a:solidFill>
                <a:srgbClr val="000000"/>
              </a:solidFill>
              <a:latin typeface="Arial"/>
              <a:ea typeface="Arial"/>
              <a:cs typeface="Arial"/>
              <a:sym typeface="Arial"/>
            </a:endParaRPr>
          </a:p>
        </p:txBody>
      </p:sp>
      <p:sp>
        <p:nvSpPr>
          <p:cNvPr id="815" name="Google Shape;815;p87"/>
          <p:cNvSpPr txBox="1"/>
          <p:nvPr/>
        </p:nvSpPr>
        <p:spPr>
          <a:xfrm>
            <a:off x="2336896" y="1600200"/>
            <a:ext cx="6414300" cy="3409200"/>
          </a:xfrm>
          <a:prstGeom prst="rect">
            <a:avLst/>
          </a:prstGeom>
          <a:noFill/>
          <a:ln>
            <a:noFill/>
          </a:ln>
        </p:spPr>
        <p:txBody>
          <a:bodyPr anchorCtr="0" anchor="t" bIns="45700" lIns="91425" spcFirstLastPara="1" rIns="91425" wrap="square" tIns="45700">
            <a:normAutofit/>
          </a:bodyPr>
          <a:lstStyle/>
          <a:p>
            <a:pPr indent="269999" lvl="0" marL="0" rtl="0" algn="l">
              <a:lnSpc>
                <a:spcPct val="115000"/>
              </a:lnSpc>
              <a:spcBef>
                <a:spcPts val="0"/>
              </a:spcBef>
              <a:spcAft>
                <a:spcPts val="0"/>
              </a:spcAft>
              <a:buClr>
                <a:schemeClr val="dk1"/>
              </a:buClr>
              <a:buSzPts val="1100"/>
              <a:buFont typeface="Arial"/>
              <a:buNone/>
            </a:pPr>
            <a:r>
              <a:rPr lang="en-US" sz="2052">
                <a:solidFill>
                  <a:srgbClr val="F4E04B"/>
                </a:solidFill>
                <a:latin typeface="Chau Philomene One"/>
                <a:ea typeface="Chau Philomene One"/>
                <a:cs typeface="Chau Philomene One"/>
                <a:sym typeface="Chau Philomene One"/>
              </a:rPr>
              <a:t>4</a:t>
            </a:r>
            <a:r>
              <a:rPr lang="en-US" sz="2052">
                <a:solidFill>
                  <a:srgbClr val="F4E04B"/>
                </a:solidFill>
                <a:latin typeface="Chau Philomene One"/>
                <a:ea typeface="Chau Philomene One"/>
                <a:cs typeface="Chau Philomene One"/>
                <a:sym typeface="Chau Philomene One"/>
              </a:rPr>
              <a:t># </a:t>
            </a:r>
            <a:r>
              <a:rPr b="1" lang="en-US" sz="2052">
                <a:solidFill>
                  <a:srgbClr val="F4E04B"/>
                </a:solidFill>
                <a:highlight>
                  <a:srgbClr val="006D90"/>
                </a:highlight>
                <a:latin typeface="Chau Philomene One"/>
                <a:ea typeface="Chau Philomene One"/>
                <a:cs typeface="Chau Philomene One"/>
                <a:sym typeface="Chau Philomene One"/>
              </a:rPr>
              <a:t>Recycle</a:t>
            </a:r>
            <a:endParaRPr b="1" sz="2052">
              <a:solidFill>
                <a:srgbClr val="F4E04B"/>
              </a:solidFill>
              <a:highlight>
                <a:srgbClr val="006D90"/>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F4E04B"/>
                </a:solidFill>
              </a:rPr>
              <a:t>I</a:t>
            </a:r>
            <a:r>
              <a:rPr lang="en-US" sz="1200">
                <a:solidFill>
                  <a:srgbClr val="F2F2F2"/>
                </a:solidFill>
                <a:latin typeface="Chau Philomene One"/>
                <a:ea typeface="Chau Philomene One"/>
                <a:cs typeface="Chau Philomene One"/>
                <a:sym typeface="Chau Philomene One"/>
              </a:rPr>
              <a:t> </a:t>
            </a:r>
            <a:r>
              <a:rPr lang="en-US">
                <a:solidFill>
                  <a:srgbClr val="F4E04B"/>
                </a:solidFill>
                <a:latin typeface="Chau Philomene One"/>
                <a:ea typeface="Chau Philomene One"/>
                <a:cs typeface="Chau Philomene One"/>
                <a:sym typeface="Chau Philomene One"/>
              </a:rPr>
              <a:t>If your appliance is non-functional or non-repairable, </a:t>
            </a:r>
            <a:r>
              <a:rPr lang="en-US">
                <a:solidFill>
                  <a:schemeClr val="lt1"/>
                </a:solidFill>
                <a:latin typeface="Chau Philomene One"/>
                <a:ea typeface="Chau Philomene One"/>
                <a:cs typeface="Chau Philomene One"/>
                <a:sym typeface="Chau Philomene One"/>
              </a:rPr>
              <a:t>it must be treated</a:t>
            </a:r>
            <a:r>
              <a:rPr lang="en-US">
                <a:solidFill>
                  <a:srgbClr val="F4E04B"/>
                </a:solidFill>
                <a:latin typeface="Chau Philomene One"/>
                <a:ea typeface="Chau Philomene One"/>
                <a:cs typeface="Chau Philomene One"/>
                <a:sym typeface="Chau Philomene One"/>
              </a:rPr>
              <a:t> as Waste Electrical and Electronic Equipment (WEEE).  It will then be dismantled, the materials sorted and recycled as far as possible.</a:t>
            </a:r>
            <a:r>
              <a:rPr lang="en-US">
                <a:solidFill>
                  <a:srgbClr val="F2F2F2"/>
                </a:solidFill>
                <a:latin typeface="Chau Philomene One"/>
                <a:ea typeface="Chau Philomene One"/>
                <a:cs typeface="Chau Philomene One"/>
                <a:sym typeface="Chau Philomene One"/>
              </a:rPr>
              <a:t> </a:t>
            </a:r>
            <a:endParaRPr>
              <a:solidFill>
                <a:srgbClr val="F2F2F2"/>
              </a:solidFill>
              <a:highlight>
                <a:srgbClr val="EFEFEF"/>
              </a:highlight>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F4E04B"/>
                </a:solidFill>
              </a:rPr>
              <a:t>I</a:t>
            </a:r>
            <a:r>
              <a:rPr lang="en-US" sz="1200">
                <a:solidFill>
                  <a:srgbClr val="F2F2F2"/>
                </a:solidFill>
                <a:latin typeface="Chau Philomene One"/>
                <a:ea typeface="Chau Philomene One"/>
                <a:cs typeface="Chau Philomene One"/>
                <a:sym typeface="Chau Philomene One"/>
              </a:rPr>
              <a:t> </a:t>
            </a:r>
            <a:r>
              <a:rPr lang="en-US">
                <a:solidFill>
                  <a:srgbClr val="F2F2F2"/>
                </a:solidFill>
                <a:latin typeface="Chau Philomene One"/>
                <a:ea typeface="Chau Philomene One"/>
                <a:cs typeface="Chau Philomene One"/>
                <a:sym typeface="Chau Philomene One"/>
              </a:rPr>
              <a:t>Favour drop-off points near your home to limit long-distance shipments and boost the local ecosystem.</a:t>
            </a:r>
            <a:endParaRPr>
              <a:solidFill>
                <a:srgbClr val="F2F2F2"/>
              </a:solidFill>
              <a:latin typeface="Chau Philomene One"/>
              <a:ea typeface="Chau Philomene One"/>
              <a:cs typeface="Chau Philomene One"/>
              <a:sym typeface="Chau Philomene One"/>
            </a:endParaRPr>
          </a:p>
          <a:p>
            <a:pPr indent="0" lvl="0" marL="0" rtl="0" algn="just">
              <a:lnSpc>
                <a:spcPct val="115000"/>
              </a:lnSpc>
              <a:spcBef>
                <a:spcPts val="0"/>
              </a:spcBef>
              <a:spcAft>
                <a:spcPts val="0"/>
              </a:spcAft>
              <a:buClr>
                <a:schemeClr val="dk1"/>
              </a:buClr>
              <a:buSzPts val="1100"/>
              <a:buFont typeface="Arial"/>
              <a:buNone/>
            </a:pPr>
            <a:r>
              <a:t/>
            </a:r>
            <a:endParaRPr>
              <a:solidFill>
                <a:srgbClr val="F2F2F2"/>
              </a:solidFill>
              <a:latin typeface="Chau Philomene One"/>
              <a:ea typeface="Chau Philomene One"/>
              <a:cs typeface="Chau Philomene One"/>
              <a:sym typeface="Chau Philomene One"/>
            </a:endParaRPr>
          </a:p>
          <a:p>
            <a:pPr indent="0" lvl="0" marL="457200" rtl="0" algn="l">
              <a:spcBef>
                <a:spcPts val="0"/>
              </a:spcBef>
              <a:spcAft>
                <a:spcPts val="0"/>
              </a:spcAft>
              <a:buNone/>
            </a:pPr>
            <a:r>
              <a:t/>
            </a:r>
            <a:endParaRPr sz="1200">
              <a:solidFill>
                <a:srgbClr val="F2F2F2"/>
              </a:solidFill>
              <a:latin typeface="Chau Philomene One"/>
              <a:ea typeface="Chau Philomene One"/>
              <a:cs typeface="Chau Philomene One"/>
              <a:sym typeface="Chau Philomene One"/>
            </a:endParaRPr>
          </a:p>
          <a:p>
            <a:pPr indent="269999" lvl="0" marL="0" rtl="0" algn="l">
              <a:lnSpc>
                <a:spcPct val="115000"/>
              </a:lnSpc>
              <a:spcBef>
                <a:spcPts val="0"/>
              </a:spcBef>
              <a:spcAft>
                <a:spcPts val="1000"/>
              </a:spcAft>
              <a:buClr>
                <a:schemeClr val="dk1"/>
              </a:buClr>
              <a:buSzPts val="1100"/>
              <a:buFont typeface="Arial"/>
              <a:buNone/>
            </a:pPr>
            <a:r>
              <a:t/>
            </a:r>
            <a:endParaRPr b="1" sz="1200">
              <a:solidFill>
                <a:srgbClr val="F2F2F2"/>
              </a:solidFill>
              <a:highlight>
                <a:srgbClr val="006D90"/>
              </a:highlight>
              <a:latin typeface="Chau Philomene One"/>
              <a:ea typeface="Chau Philomene One"/>
              <a:cs typeface="Chau Philomene One"/>
              <a:sym typeface="Chau Philomene One"/>
            </a:endParaRPr>
          </a:p>
        </p:txBody>
      </p:sp>
      <p:pic>
        <p:nvPicPr>
          <p:cNvPr descr="Une image contenant texte&#10;&#10;Description générée automatiquement" id="816" name="Google Shape;816;p87"/>
          <p:cNvPicPr preferRelativeResize="0"/>
          <p:nvPr/>
        </p:nvPicPr>
        <p:blipFill rotWithShape="1">
          <a:blip r:embed="rId3">
            <a:alphaModFix/>
          </a:blip>
          <a:srcRect b="0" l="0" r="0" t="0"/>
          <a:stretch/>
        </p:blipFill>
        <p:spPr>
          <a:xfrm>
            <a:off x="9982689" y="858910"/>
            <a:ext cx="511299" cy="724378"/>
          </a:xfrm>
          <a:prstGeom prst="rect">
            <a:avLst/>
          </a:prstGeom>
          <a:noFill/>
          <a:ln>
            <a:noFill/>
          </a:ln>
        </p:spPr>
      </p:pic>
      <p:pic>
        <p:nvPicPr>
          <p:cNvPr id="817" name="Google Shape;817;p87"/>
          <p:cNvPicPr preferRelativeResize="0"/>
          <p:nvPr/>
        </p:nvPicPr>
        <p:blipFill>
          <a:blip r:embed="rId4">
            <a:alphaModFix/>
          </a:blip>
          <a:stretch>
            <a:fillRect/>
          </a:stretch>
        </p:blipFill>
        <p:spPr>
          <a:xfrm>
            <a:off x="808500" y="977035"/>
            <a:ext cx="1323724" cy="168835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821" name="Shape 821"/>
        <p:cNvGrpSpPr/>
        <p:nvPr/>
      </p:nvGrpSpPr>
      <p:grpSpPr>
        <a:xfrm>
          <a:off x="0" y="0"/>
          <a:ext cx="0" cy="0"/>
          <a:chOff x="0" y="0"/>
          <a:chExt cx="0" cy="0"/>
        </a:xfrm>
      </p:grpSpPr>
      <p:sp>
        <p:nvSpPr>
          <p:cNvPr id="822" name="Google Shape;822;p88"/>
          <p:cNvSpPr/>
          <p:nvPr/>
        </p:nvSpPr>
        <p:spPr>
          <a:xfrm>
            <a:off x="685800" y="762000"/>
            <a:ext cx="7802100" cy="27531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None/>
            </a:pPr>
            <a:r>
              <a:rPr b="1" lang="en-US" sz="3000">
                <a:solidFill>
                  <a:srgbClr val="F4E04B"/>
                </a:solidFill>
                <a:latin typeface="Chau Philomene One"/>
                <a:ea typeface="Chau Philomene One"/>
                <a:cs typeface="Chau Philomene One"/>
                <a:sym typeface="Chau Philomene One"/>
              </a:rPr>
              <a:t>Well done to you for your Cyber CleanUp!</a:t>
            </a:r>
            <a:endParaRPr b="1" sz="3000">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F4E04B"/>
                </a:solidFill>
              </a:rPr>
              <a:t>I</a:t>
            </a:r>
            <a:r>
              <a:rPr lang="en-US" sz="3000">
                <a:solidFill>
                  <a:srgbClr val="F2F2F2"/>
                </a:solidFill>
                <a:latin typeface="Chau Philomene One"/>
                <a:ea typeface="Chau Philomene One"/>
                <a:cs typeface="Chau Philomene One"/>
                <a:sym typeface="Chau Philomene One"/>
              </a:rPr>
              <a:t> </a:t>
            </a:r>
            <a:r>
              <a:rPr lang="en-US" sz="2300">
                <a:solidFill>
                  <a:srgbClr val="F2F2F2"/>
                </a:solidFill>
                <a:latin typeface="Chau Philomene One"/>
                <a:ea typeface="Chau Philomene One"/>
                <a:cs typeface="Chau Philomene One"/>
                <a:sym typeface="Chau Philomene One"/>
              </a:rPr>
              <a:t>Communicate your assessment on your social media </a:t>
            </a:r>
            <a:r>
              <a:rPr lang="en-US" sz="2300">
                <a:solidFill>
                  <a:srgbClr val="F2F2F2"/>
                </a:solidFill>
                <a:latin typeface="Chau Philomene One"/>
                <a:ea typeface="Chau Philomene One"/>
                <a:cs typeface="Chau Philomene One"/>
                <a:sym typeface="Chau Philomene One"/>
              </a:rPr>
              <a:t>(#CyberWCUD) </a:t>
            </a:r>
            <a:endParaRPr sz="23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300">
                <a:solidFill>
                  <a:srgbClr val="F2F2F2"/>
                </a:solidFill>
                <a:latin typeface="Chau Philomene One"/>
                <a:ea typeface="Chau Philomene One"/>
                <a:cs typeface="Chau Philomene One"/>
                <a:sym typeface="Chau Philomene One"/>
              </a:rPr>
              <a:t>Vous souhaitez aller plus loin ou vous former au numérique responsable ? </a:t>
            </a:r>
            <a:endParaRPr sz="23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F4E04B"/>
                </a:solidFill>
              </a:rPr>
              <a:t>I</a:t>
            </a:r>
            <a:r>
              <a:rPr lang="en-US" sz="3000">
                <a:solidFill>
                  <a:srgbClr val="F2F2F2"/>
                </a:solidFill>
                <a:latin typeface="Chau Philomene One"/>
                <a:ea typeface="Chau Philomene One"/>
                <a:cs typeface="Chau Philomene One"/>
                <a:sym typeface="Chau Philomene One"/>
              </a:rPr>
              <a:t> </a:t>
            </a:r>
            <a:r>
              <a:rPr lang="en-US" sz="2300">
                <a:solidFill>
                  <a:srgbClr val="F2F2F2"/>
                </a:solidFill>
                <a:latin typeface="Chau Philomene One"/>
                <a:ea typeface="Chau Philomene One"/>
                <a:cs typeface="Chau Philomene One"/>
                <a:sym typeface="Chau Philomene One"/>
              </a:rPr>
              <a:t>Take part in the MOOCS offered by the INR</a:t>
            </a:r>
            <a:r>
              <a:rPr lang="en-US" sz="2300">
                <a:solidFill>
                  <a:srgbClr val="F2F2F2"/>
                </a:solidFill>
                <a:latin typeface="Chau Philomene One"/>
                <a:ea typeface="Chau Philomene One"/>
                <a:cs typeface="Chau Philomene One"/>
                <a:sym typeface="Chau Philomene One"/>
              </a:rPr>
              <a:t> </a:t>
            </a:r>
            <a:br>
              <a:rPr lang="en-US" sz="2300">
                <a:solidFill>
                  <a:srgbClr val="F2F2F2"/>
                </a:solidFill>
                <a:latin typeface="Chau Philomene One"/>
                <a:ea typeface="Chau Philomene One"/>
                <a:cs typeface="Chau Philomene One"/>
                <a:sym typeface="Chau Philomene One"/>
              </a:rPr>
            </a:br>
            <a:r>
              <a:rPr i="1" lang="en-US">
                <a:solidFill>
                  <a:srgbClr val="F2F2F2"/>
                </a:solidFill>
                <a:latin typeface="Chau Philomene One"/>
                <a:ea typeface="Chau Philomene One"/>
                <a:cs typeface="Chau Philomene One"/>
                <a:sym typeface="Chau Philomene One"/>
              </a:rPr>
              <a:t>(via : </a:t>
            </a:r>
            <a:r>
              <a:rPr i="1" lang="en-US" u="sng">
                <a:solidFill>
                  <a:srgbClr val="F4E04B"/>
                </a:solidFill>
                <a:latin typeface="Chau Philomene One"/>
                <a:ea typeface="Chau Philomene One"/>
                <a:cs typeface="Chau Philomene One"/>
                <a:sym typeface="Chau Philomene One"/>
                <a:hlinkClick r:id="rId3">
                  <a:extLst>
                    <a:ext uri="{A12FA001-AC4F-418D-AE19-62706E023703}">
                      <ahyp:hlinkClr val="tx"/>
                    </a:ext>
                  </a:extLst>
                </a:hlinkClick>
              </a:rPr>
              <a:t>https://cyberworldcleanupday.fr/train-myself/</a:t>
            </a:r>
            <a:r>
              <a:rPr i="1" lang="en-US">
                <a:solidFill>
                  <a:srgbClr val="F2F2F2"/>
                </a:solidFill>
                <a:latin typeface="Chau Philomene One"/>
                <a:ea typeface="Chau Philomene One"/>
                <a:cs typeface="Chau Philomene One"/>
                <a:sym typeface="Chau Philomene One"/>
              </a:rPr>
              <a:t>)</a:t>
            </a:r>
            <a:endParaRPr i="1">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i="1">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F4E04B"/>
                </a:solidFill>
              </a:rPr>
              <a:t>I</a:t>
            </a:r>
            <a:r>
              <a:rPr lang="en-US" sz="2000">
                <a:solidFill>
                  <a:srgbClr val="F2F2F2"/>
                </a:solidFill>
                <a:latin typeface="Chau Philomene One"/>
                <a:ea typeface="Chau Philomene One"/>
                <a:cs typeface="Chau Philomene One"/>
                <a:sym typeface="Chau Philomene One"/>
              </a:rPr>
              <a:t> </a:t>
            </a:r>
            <a:r>
              <a:rPr i="1" lang="en-US">
                <a:solidFill>
                  <a:srgbClr val="F2F2F2"/>
                </a:solidFill>
                <a:latin typeface="Chau Philomene One"/>
                <a:ea typeface="Chau Philomene One"/>
                <a:cs typeface="Chau Philomene One"/>
                <a:sym typeface="Chau Philomene One"/>
              </a:rPr>
              <a:t>Give your testimony on </a:t>
            </a:r>
            <a:r>
              <a:rPr i="1" lang="en-US" u="sng">
                <a:solidFill>
                  <a:srgbClr val="F4E04B"/>
                </a:solidFill>
                <a:latin typeface="Chau Philomene One"/>
                <a:ea typeface="Chau Philomene One"/>
                <a:cs typeface="Chau Philomene One"/>
                <a:sym typeface="Chau Philomene One"/>
                <a:hlinkClick r:id="rId4">
                  <a:extLst>
                    <a:ext uri="{A12FA001-AC4F-418D-AE19-62706E023703}">
                      <ahyp:hlinkClr val="tx"/>
                    </a:ext>
                  </a:extLst>
                </a:hlinkClick>
              </a:rPr>
              <a:t>contact@cyberworldcleanupday.fr</a:t>
            </a:r>
            <a:r>
              <a:rPr i="1" lang="en-US">
                <a:solidFill>
                  <a:srgbClr val="F4E04B"/>
                </a:solidFill>
                <a:latin typeface="Chau Philomene One"/>
                <a:ea typeface="Chau Philomene One"/>
                <a:cs typeface="Chau Philomene One"/>
                <a:sym typeface="Chau Philomene One"/>
              </a:rPr>
              <a:t> </a:t>
            </a:r>
            <a:endParaRPr i="1">
              <a:solidFill>
                <a:srgbClr val="F4E04B"/>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F4E04B"/>
                </a:solidFill>
              </a:rPr>
              <a:t>I</a:t>
            </a:r>
            <a:r>
              <a:rPr lang="en-US" sz="2000">
                <a:solidFill>
                  <a:srgbClr val="F2F2F2"/>
                </a:solidFill>
                <a:latin typeface="Chau Philomene One"/>
                <a:ea typeface="Chau Philomene One"/>
                <a:cs typeface="Chau Philomene One"/>
                <a:sym typeface="Chau Philomene One"/>
              </a:rPr>
              <a:t> </a:t>
            </a:r>
            <a:r>
              <a:rPr i="1" lang="en-US">
                <a:solidFill>
                  <a:srgbClr val="F2F2F2"/>
                </a:solidFill>
                <a:latin typeface="Chau Philomene One"/>
                <a:ea typeface="Chau Philomene One"/>
                <a:cs typeface="Chau Philomene One"/>
                <a:sym typeface="Chau Philomene One"/>
              </a:rPr>
              <a:t>Become an ambassador </a:t>
            </a:r>
            <a:r>
              <a:rPr i="1" lang="en-US">
                <a:solidFill>
                  <a:srgbClr val="F2F2F2"/>
                </a:solidFill>
                <a:latin typeface="Chau Philomene One"/>
                <a:ea typeface="Chau Philomene One"/>
                <a:cs typeface="Chau Philomene One"/>
                <a:sym typeface="Chau Philomene One"/>
              </a:rPr>
              <a:t>(</a:t>
            </a:r>
            <a:r>
              <a:rPr i="1" lang="en-US">
                <a:solidFill>
                  <a:srgbClr val="F4E04B"/>
                </a:solidFill>
                <a:latin typeface="Chau Philomene One"/>
                <a:ea typeface="Chau Philomene One"/>
                <a:cs typeface="Chau Philomene One"/>
                <a:sym typeface="Chau Philomene One"/>
              </a:rPr>
              <a:t>https://cyberworldcleanupday.fr/ambassador/become-ambassador/</a:t>
            </a:r>
            <a:r>
              <a:rPr i="1" lang="en-US">
                <a:solidFill>
                  <a:srgbClr val="F2F2F2"/>
                </a:solidFill>
                <a:latin typeface="Chau Philomene One"/>
                <a:ea typeface="Chau Philomene One"/>
                <a:cs typeface="Chau Philomene One"/>
                <a:sym typeface="Chau Philomene One"/>
              </a:rPr>
              <a:t>)</a:t>
            </a:r>
            <a:endParaRPr sz="2300">
              <a:solidFill>
                <a:srgbClr val="F2F2F2"/>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006D90"/>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006D90"/>
              </a:solidFill>
              <a:latin typeface="Poppins"/>
              <a:ea typeface="Poppins"/>
              <a:cs typeface="Poppins"/>
              <a:sym typeface="Poppins"/>
            </a:endParaRPr>
          </a:p>
        </p:txBody>
      </p:sp>
      <p:sp>
        <p:nvSpPr>
          <p:cNvPr id="823" name="Google Shape;823;p8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descr="Une image contenant texte&#10;&#10;Description générée automatiquement" id="824" name="Google Shape;824;p88"/>
          <p:cNvPicPr preferRelativeResize="0"/>
          <p:nvPr/>
        </p:nvPicPr>
        <p:blipFill rotWithShape="1">
          <a:blip r:embed="rId5">
            <a:alphaModFix/>
          </a:blip>
          <a:srcRect b="0" l="0" r="0" t="0"/>
          <a:stretch/>
        </p:blipFill>
        <p:spPr>
          <a:xfrm>
            <a:off x="8351160" y="152400"/>
            <a:ext cx="640440" cy="897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p:nvPr/>
        </p:nvSpPr>
        <p:spPr>
          <a:xfrm>
            <a:off x="3033056" y="2213244"/>
            <a:ext cx="2837400" cy="2864700"/>
          </a:xfrm>
          <a:prstGeom prst="ellipse">
            <a:avLst/>
          </a:prstGeom>
          <a:solidFill>
            <a:schemeClr val="lt1"/>
          </a:solidFill>
          <a:ln cap="flat" cmpd="sng" w="9525">
            <a:solidFill>
              <a:srgbClr val="006D8D"/>
            </a:solidFill>
            <a:prstDash val="dash"/>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81" name="Google Shape;281;p44"/>
          <p:cNvPicPr preferRelativeResize="0"/>
          <p:nvPr/>
        </p:nvPicPr>
        <p:blipFill rotWithShape="1">
          <a:blip r:embed="rId3">
            <a:alphaModFix/>
          </a:blip>
          <a:srcRect b="0" l="0" r="0" t="0"/>
          <a:stretch/>
        </p:blipFill>
        <p:spPr>
          <a:xfrm>
            <a:off x="426281" y="1450893"/>
            <a:ext cx="7955004" cy="2893930"/>
          </a:xfrm>
          <a:prstGeom prst="rect">
            <a:avLst/>
          </a:prstGeom>
          <a:noFill/>
          <a:ln>
            <a:noFill/>
          </a:ln>
        </p:spPr>
      </p:pic>
      <p:sp>
        <p:nvSpPr>
          <p:cNvPr id="282" name="Google Shape;282;p44"/>
          <p:cNvSpPr txBox="1"/>
          <p:nvPr>
            <p:ph type="title"/>
          </p:nvPr>
        </p:nvSpPr>
        <p:spPr>
          <a:xfrm>
            <a:off x="2311369" y="456619"/>
            <a:ext cx="4281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hau Philomene One"/>
              <a:buNone/>
            </a:pPr>
            <a:r>
              <a:rPr b="1" lang="en-US" sz="2400">
                <a:solidFill>
                  <a:srgbClr val="F4E04B"/>
                </a:solidFill>
                <a:latin typeface="Arial"/>
                <a:ea typeface="Arial"/>
                <a:cs typeface="Arial"/>
                <a:sym typeface="Arial"/>
              </a:rPr>
              <a:t>I</a:t>
            </a:r>
            <a:r>
              <a:rPr lang="en-US" sz="2400">
                <a:solidFill>
                  <a:srgbClr val="006D91"/>
                </a:solidFill>
                <a:latin typeface="Chau Philomene One"/>
                <a:ea typeface="Chau Philomene One"/>
                <a:cs typeface="Chau Philomene One"/>
                <a:sym typeface="Chau Philomene One"/>
              </a:rPr>
              <a:t> </a:t>
            </a:r>
            <a:r>
              <a:rPr lang="en-US" sz="2700">
                <a:solidFill>
                  <a:srgbClr val="006D8D"/>
                </a:solidFill>
                <a:latin typeface="Chau Philomene One"/>
                <a:ea typeface="Chau Philomene One"/>
                <a:cs typeface="Chau Philomene One"/>
                <a:sym typeface="Chau Philomene One"/>
              </a:rPr>
              <a:t>Exponential growth</a:t>
            </a:r>
            <a:endParaRPr sz="2700">
              <a:solidFill>
                <a:srgbClr val="006D8D"/>
              </a:solidFill>
              <a:latin typeface="Chau Philomene One"/>
              <a:ea typeface="Chau Philomene One"/>
              <a:cs typeface="Chau Philomene One"/>
              <a:sym typeface="Chau Philomene One"/>
            </a:endParaRPr>
          </a:p>
          <a:p>
            <a:pPr indent="0" lvl="0" marL="0" rtl="0" algn="l">
              <a:lnSpc>
                <a:spcPct val="90000"/>
              </a:lnSpc>
              <a:spcBef>
                <a:spcPts val="0"/>
              </a:spcBef>
              <a:spcAft>
                <a:spcPts val="0"/>
              </a:spcAft>
              <a:buClr>
                <a:schemeClr val="dk1"/>
              </a:buClr>
              <a:buSzPts val="3300"/>
              <a:buFont typeface="Chau Philomene One"/>
              <a:buNone/>
            </a:pPr>
            <a:r>
              <a:t/>
            </a:r>
            <a:endParaRPr sz="2100">
              <a:solidFill>
                <a:srgbClr val="006D8D"/>
              </a:solidFill>
              <a:latin typeface="Chau Philomene One"/>
              <a:ea typeface="Chau Philomene One"/>
              <a:cs typeface="Chau Philomene One"/>
              <a:sym typeface="Chau Philomene One"/>
            </a:endParaRPr>
          </a:p>
        </p:txBody>
      </p:sp>
      <p:sp>
        <p:nvSpPr>
          <p:cNvPr id="283" name="Google Shape;283;p44"/>
          <p:cNvSpPr/>
          <p:nvPr/>
        </p:nvSpPr>
        <p:spPr>
          <a:xfrm>
            <a:off x="742444" y="2213261"/>
            <a:ext cx="1880700" cy="1177500"/>
          </a:xfrm>
          <a:prstGeom prst="rect">
            <a:avLst/>
          </a:prstGeom>
          <a:noFill/>
          <a:ln>
            <a:noFill/>
          </a:ln>
        </p:spPr>
        <p:txBody>
          <a:bodyPr anchorCtr="0" anchor="t" bIns="68575" lIns="67500" spcFirstLastPara="1" rIns="67500" wrap="square" tIns="68575">
            <a:noAutofit/>
          </a:bodyPr>
          <a:lstStyle/>
          <a:p>
            <a:pPr indent="0" lvl="0" marL="342900" marR="0" rtl="0" algn="l">
              <a:lnSpc>
                <a:spcPct val="100000"/>
              </a:lnSpc>
              <a:spcBef>
                <a:spcPts val="0"/>
              </a:spcBef>
              <a:spcAft>
                <a:spcPts val="0"/>
              </a:spcAft>
              <a:buClr>
                <a:srgbClr val="000000"/>
              </a:buClr>
              <a:buSzPts val="1100"/>
              <a:buFont typeface="Arial"/>
              <a:buNone/>
            </a:pPr>
            <a:r>
              <a:rPr lang="en-US" sz="1100">
                <a:solidFill>
                  <a:srgbClr val="006D8D"/>
                </a:solidFill>
                <a:latin typeface="Arial Black"/>
                <a:ea typeface="Arial Black"/>
                <a:cs typeface="Arial Black"/>
                <a:sym typeface="Arial Black"/>
              </a:rPr>
              <a:t>users of digital technology and internet users</a:t>
            </a:r>
            <a:endParaRPr i="0" sz="1100" u="none" cap="none" strike="noStrike">
              <a:solidFill>
                <a:srgbClr val="006D8D"/>
              </a:solidFill>
              <a:latin typeface="Arial Black"/>
              <a:ea typeface="Arial Black"/>
              <a:cs typeface="Arial Black"/>
              <a:sym typeface="Arial Black"/>
            </a:endParaRPr>
          </a:p>
        </p:txBody>
      </p:sp>
      <p:sp>
        <p:nvSpPr>
          <p:cNvPr id="284" name="Google Shape;284;p44"/>
          <p:cNvSpPr/>
          <p:nvPr/>
        </p:nvSpPr>
        <p:spPr>
          <a:xfrm>
            <a:off x="3511397" y="2160900"/>
            <a:ext cx="1880700" cy="821700"/>
          </a:xfrm>
          <a:prstGeom prst="rect">
            <a:avLst/>
          </a:prstGeom>
          <a:noFill/>
          <a:ln>
            <a:noFill/>
          </a:ln>
        </p:spPr>
        <p:txBody>
          <a:bodyPr anchorCtr="0" anchor="t" bIns="68575" lIns="67500" spcFirstLastPara="1" rIns="67500"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US" sz="1100">
                <a:solidFill>
                  <a:srgbClr val="006D8D"/>
                </a:solidFill>
                <a:latin typeface="Arial Black"/>
                <a:ea typeface="Arial Black"/>
                <a:cs typeface="Arial Black"/>
                <a:sym typeface="Arial Black"/>
              </a:rPr>
              <a:t>of digital equipment per user</a:t>
            </a:r>
            <a:endParaRPr b="1" i="0" sz="1100" u="none" cap="none" strike="noStrike">
              <a:solidFill>
                <a:srgbClr val="006D8D"/>
              </a:solidFill>
              <a:latin typeface="Arial Black"/>
              <a:ea typeface="Arial Black"/>
              <a:cs typeface="Arial Black"/>
              <a:sym typeface="Arial Black"/>
            </a:endParaRPr>
          </a:p>
        </p:txBody>
      </p:sp>
      <p:sp>
        <p:nvSpPr>
          <p:cNvPr id="285" name="Google Shape;285;p44"/>
          <p:cNvSpPr/>
          <p:nvPr/>
        </p:nvSpPr>
        <p:spPr>
          <a:xfrm>
            <a:off x="6355819" y="1989896"/>
            <a:ext cx="1880700" cy="992700"/>
          </a:xfrm>
          <a:prstGeom prst="rect">
            <a:avLst/>
          </a:prstGeom>
          <a:noFill/>
          <a:ln>
            <a:noFill/>
          </a:ln>
        </p:spPr>
        <p:txBody>
          <a:bodyPr anchorCtr="0" anchor="t" bIns="68575" lIns="67500" spcFirstLastPara="1" rIns="67500" wrap="square" tIns="68575">
            <a:noAutofit/>
          </a:bodyPr>
          <a:lstStyle/>
          <a:p>
            <a:pPr indent="0" lvl="0" marL="342900" marR="0" rtl="0" algn="l">
              <a:lnSpc>
                <a:spcPct val="100000"/>
              </a:lnSpc>
              <a:spcBef>
                <a:spcPts val="0"/>
              </a:spcBef>
              <a:spcAft>
                <a:spcPts val="0"/>
              </a:spcAft>
              <a:buClr>
                <a:srgbClr val="000000"/>
              </a:buClr>
              <a:buSzPts val="1100"/>
              <a:buFont typeface="Arial"/>
              <a:buNone/>
            </a:pPr>
            <a:br>
              <a:rPr b="0" i="0" lang="en-US" sz="1100" u="none" cap="none" strike="noStrike">
                <a:solidFill>
                  <a:srgbClr val="006D8D"/>
                </a:solidFill>
                <a:latin typeface="Arial Black"/>
                <a:ea typeface="Arial Black"/>
                <a:cs typeface="Arial Black"/>
                <a:sym typeface="Arial Black"/>
              </a:rPr>
            </a:br>
            <a:r>
              <a:rPr lang="en-US" sz="1100">
                <a:solidFill>
                  <a:srgbClr val="006D8D"/>
                </a:solidFill>
                <a:latin typeface="Arial Black"/>
                <a:ea typeface="Arial Black"/>
                <a:cs typeface="Arial Black"/>
                <a:sym typeface="Arial Black"/>
              </a:rPr>
              <a:t>of data produced and/or transferred per equipment </a:t>
            </a:r>
            <a:endParaRPr sz="1100">
              <a:solidFill>
                <a:srgbClr val="006D8D"/>
              </a:solidFill>
              <a:latin typeface="Arial Black"/>
              <a:ea typeface="Arial Black"/>
              <a:cs typeface="Arial Black"/>
              <a:sym typeface="Arial Black"/>
            </a:endParaRPr>
          </a:p>
          <a:p>
            <a:pPr indent="0" lvl="0" marL="342900" marR="0" rtl="0" algn="l">
              <a:lnSpc>
                <a:spcPct val="100000"/>
              </a:lnSpc>
              <a:spcBef>
                <a:spcPts val="0"/>
              </a:spcBef>
              <a:spcAft>
                <a:spcPts val="0"/>
              </a:spcAft>
              <a:buClr>
                <a:schemeClr val="dk1"/>
              </a:buClr>
              <a:buSzPts val="1100"/>
              <a:buFont typeface="Arial"/>
              <a:buNone/>
            </a:pPr>
            <a:r>
              <a:t/>
            </a:r>
            <a:endParaRPr sz="1100">
              <a:solidFill>
                <a:srgbClr val="006D8D"/>
              </a:solidFill>
              <a:latin typeface="Arial Black"/>
              <a:ea typeface="Arial Black"/>
              <a:cs typeface="Arial Black"/>
              <a:sym typeface="Arial Black"/>
            </a:endParaRPr>
          </a:p>
          <a:p>
            <a:pPr indent="0" lvl="0" marL="342900" marR="0" rtl="0" algn="l">
              <a:lnSpc>
                <a:spcPct val="100000"/>
              </a:lnSpc>
              <a:spcBef>
                <a:spcPts val="0"/>
              </a:spcBef>
              <a:spcAft>
                <a:spcPts val="0"/>
              </a:spcAft>
              <a:buClr>
                <a:srgbClr val="000000"/>
              </a:buClr>
              <a:buSzPts val="1100"/>
              <a:buFont typeface="Arial"/>
              <a:buNone/>
            </a:pPr>
            <a:r>
              <a:t/>
            </a:r>
            <a:endParaRPr sz="1100">
              <a:solidFill>
                <a:srgbClr val="006D8D"/>
              </a:solidFill>
              <a:latin typeface="Arial Black"/>
              <a:ea typeface="Arial Black"/>
              <a:cs typeface="Arial Black"/>
              <a:sym typeface="Arial Black"/>
            </a:endParaRPr>
          </a:p>
        </p:txBody>
      </p:sp>
      <p:sp>
        <p:nvSpPr>
          <p:cNvPr id="286" name="Google Shape;286;p44"/>
          <p:cNvSpPr txBox="1"/>
          <p:nvPr/>
        </p:nvSpPr>
        <p:spPr>
          <a:xfrm>
            <a:off x="1033950" y="1615838"/>
            <a:ext cx="2250000" cy="723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6D8D"/>
                </a:solidFill>
                <a:latin typeface="Arial Black"/>
                <a:ea typeface="Arial Black"/>
                <a:cs typeface="Arial Black"/>
                <a:sym typeface="Arial Black"/>
              </a:rPr>
              <a:t>+</a:t>
            </a:r>
            <a:r>
              <a:rPr b="0" i="0" lang="en-US" sz="1900" u="none" cap="none" strike="noStrike">
                <a:solidFill>
                  <a:srgbClr val="006D8D"/>
                </a:solidFill>
                <a:latin typeface="Arial Black"/>
                <a:ea typeface="Arial Black"/>
                <a:cs typeface="Arial Black"/>
                <a:sym typeface="Arial Black"/>
              </a:rPr>
              <a:t> </a:t>
            </a:r>
            <a:r>
              <a:rPr lang="en-US" sz="1900">
                <a:solidFill>
                  <a:srgbClr val="006D8D"/>
                </a:solidFill>
                <a:latin typeface="Arial Black"/>
                <a:ea typeface="Arial Black"/>
                <a:cs typeface="Arial Black"/>
                <a:sym typeface="Arial Black"/>
              </a:rPr>
              <a:t>and </a:t>
            </a:r>
            <a:r>
              <a:rPr b="0" i="0" lang="en-US" sz="3800" u="none" cap="none" strike="noStrike">
                <a:solidFill>
                  <a:srgbClr val="006D8D"/>
                </a:solidFill>
                <a:latin typeface="Arial Black"/>
                <a:ea typeface="Arial Black"/>
                <a:cs typeface="Arial Black"/>
                <a:sym typeface="Arial Black"/>
              </a:rPr>
              <a:t>+</a:t>
            </a:r>
            <a:endParaRPr b="0" i="0" sz="1800" u="none" cap="none" strike="noStrike">
              <a:solidFill>
                <a:srgbClr val="000000"/>
              </a:solidFill>
              <a:latin typeface="Arial"/>
              <a:ea typeface="Arial"/>
              <a:cs typeface="Arial"/>
              <a:sym typeface="Arial"/>
            </a:endParaRPr>
          </a:p>
        </p:txBody>
      </p:sp>
      <p:sp>
        <p:nvSpPr>
          <p:cNvPr id="287" name="Google Shape;287;p44"/>
          <p:cNvSpPr txBox="1"/>
          <p:nvPr/>
        </p:nvSpPr>
        <p:spPr>
          <a:xfrm>
            <a:off x="3842850" y="1570144"/>
            <a:ext cx="2250000" cy="723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6D8D"/>
                </a:solidFill>
                <a:latin typeface="Arial Black"/>
                <a:ea typeface="Arial Black"/>
                <a:cs typeface="Arial Black"/>
                <a:sym typeface="Arial Black"/>
              </a:rPr>
              <a:t>+</a:t>
            </a:r>
            <a:r>
              <a:rPr b="0" i="0" lang="en-US" sz="1900" u="none" cap="none" strike="noStrike">
                <a:solidFill>
                  <a:srgbClr val="006D8D"/>
                </a:solidFill>
                <a:latin typeface="Arial Black"/>
                <a:ea typeface="Arial Black"/>
                <a:cs typeface="Arial Black"/>
                <a:sym typeface="Arial Black"/>
              </a:rPr>
              <a:t> </a:t>
            </a:r>
            <a:r>
              <a:rPr lang="en-US" sz="1900">
                <a:solidFill>
                  <a:srgbClr val="006D8D"/>
                </a:solidFill>
                <a:latin typeface="Arial Black"/>
                <a:ea typeface="Arial Black"/>
                <a:cs typeface="Arial Black"/>
                <a:sym typeface="Arial Black"/>
              </a:rPr>
              <a:t>and</a:t>
            </a:r>
            <a:r>
              <a:rPr b="0" i="0" lang="en-US" sz="1900" u="none" cap="none" strike="noStrike">
                <a:solidFill>
                  <a:srgbClr val="006D8D"/>
                </a:solidFill>
                <a:latin typeface="Arial Black"/>
                <a:ea typeface="Arial Black"/>
                <a:cs typeface="Arial Black"/>
                <a:sym typeface="Arial Black"/>
              </a:rPr>
              <a:t> </a:t>
            </a:r>
            <a:r>
              <a:rPr b="0" i="0" lang="en-US" sz="3800" u="none" cap="none" strike="noStrike">
                <a:solidFill>
                  <a:srgbClr val="006D8D"/>
                </a:solidFill>
                <a:latin typeface="Arial Black"/>
                <a:ea typeface="Arial Black"/>
                <a:cs typeface="Arial Black"/>
                <a:sym typeface="Arial Black"/>
              </a:rPr>
              <a:t>+</a:t>
            </a:r>
            <a:endParaRPr b="0" i="0" sz="1800" u="none" cap="none" strike="noStrike">
              <a:solidFill>
                <a:srgbClr val="000000"/>
              </a:solidFill>
              <a:latin typeface="Arial"/>
              <a:ea typeface="Arial"/>
              <a:cs typeface="Arial"/>
              <a:sym typeface="Arial"/>
            </a:endParaRPr>
          </a:p>
        </p:txBody>
      </p:sp>
      <p:sp>
        <p:nvSpPr>
          <p:cNvPr id="288" name="Google Shape;288;p44"/>
          <p:cNvSpPr txBox="1"/>
          <p:nvPr/>
        </p:nvSpPr>
        <p:spPr>
          <a:xfrm>
            <a:off x="6651750" y="1615838"/>
            <a:ext cx="2250000" cy="723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6D8D"/>
                </a:solidFill>
                <a:latin typeface="Arial Black"/>
                <a:ea typeface="Arial Black"/>
                <a:cs typeface="Arial Black"/>
                <a:sym typeface="Arial Black"/>
              </a:rPr>
              <a:t>+</a:t>
            </a:r>
            <a:r>
              <a:rPr b="0" i="0" lang="en-US" sz="1900" u="none" cap="none" strike="noStrike">
                <a:solidFill>
                  <a:srgbClr val="006D8D"/>
                </a:solidFill>
                <a:latin typeface="Arial Black"/>
                <a:ea typeface="Arial Black"/>
                <a:cs typeface="Arial Black"/>
                <a:sym typeface="Arial Black"/>
              </a:rPr>
              <a:t> </a:t>
            </a:r>
            <a:r>
              <a:rPr lang="en-US" sz="1900">
                <a:solidFill>
                  <a:srgbClr val="006D8D"/>
                </a:solidFill>
                <a:latin typeface="Arial Black"/>
                <a:ea typeface="Arial Black"/>
                <a:cs typeface="Arial Black"/>
                <a:sym typeface="Arial Black"/>
              </a:rPr>
              <a:t>and</a:t>
            </a:r>
            <a:r>
              <a:rPr b="0" i="0" lang="en-US" sz="1900" u="none" cap="none" strike="noStrike">
                <a:solidFill>
                  <a:srgbClr val="006D8D"/>
                </a:solidFill>
                <a:latin typeface="Arial Black"/>
                <a:ea typeface="Arial Black"/>
                <a:cs typeface="Arial Black"/>
                <a:sym typeface="Arial Black"/>
              </a:rPr>
              <a:t> </a:t>
            </a:r>
            <a:r>
              <a:rPr b="0" i="0" lang="en-US" sz="3800" u="none" cap="none" strike="noStrike">
                <a:solidFill>
                  <a:srgbClr val="006D8D"/>
                </a:solidFill>
                <a:latin typeface="Arial Black"/>
                <a:ea typeface="Arial Black"/>
                <a:cs typeface="Arial Black"/>
                <a:sym typeface="Arial Black"/>
              </a:rPr>
              <a:t>+</a:t>
            </a:r>
            <a:endParaRPr b="0" i="0" sz="1800" u="none" cap="none" strike="noStrike">
              <a:solidFill>
                <a:srgbClr val="000000"/>
              </a:solidFill>
              <a:latin typeface="Arial"/>
              <a:ea typeface="Arial"/>
              <a:cs typeface="Arial"/>
              <a:sym typeface="Arial"/>
            </a:endParaRPr>
          </a:p>
        </p:txBody>
      </p:sp>
      <p:sp>
        <p:nvSpPr>
          <p:cNvPr id="289" name="Google Shape;289;p44"/>
          <p:cNvSpPr/>
          <p:nvPr/>
        </p:nvSpPr>
        <p:spPr>
          <a:xfrm>
            <a:off x="3208256" y="4222613"/>
            <a:ext cx="2665800" cy="674700"/>
          </a:xfrm>
          <a:prstGeom prst="rect">
            <a:avLst/>
          </a:prstGeom>
          <a:noFill/>
          <a:ln>
            <a:noFill/>
          </a:ln>
        </p:spPr>
        <p:txBody>
          <a:bodyPr anchorCtr="0" anchor="t" bIns="68575" lIns="67500" spcFirstLastPara="1" rIns="67500" wrap="square" tIns="68575">
            <a:noAutofit/>
          </a:bodyPr>
          <a:lstStyle/>
          <a:p>
            <a:pPr indent="0" lvl="0" marL="0" marR="0" rtl="0" algn="ctr">
              <a:lnSpc>
                <a:spcPct val="100000"/>
              </a:lnSpc>
              <a:spcBef>
                <a:spcPts val="0"/>
              </a:spcBef>
              <a:spcAft>
                <a:spcPts val="0"/>
              </a:spcAft>
              <a:buClr>
                <a:schemeClr val="dk1"/>
              </a:buClr>
              <a:buSzPts val="1100"/>
              <a:buFont typeface="Arial"/>
              <a:buNone/>
            </a:pPr>
            <a:r>
              <a:rPr lang="en-US" sz="900">
                <a:solidFill>
                  <a:srgbClr val="006D8D"/>
                </a:solidFill>
                <a:latin typeface="Arial Black"/>
                <a:ea typeface="Arial Black"/>
                <a:cs typeface="Arial Black"/>
                <a:sym typeface="Arial Black"/>
              </a:rPr>
              <a:t>Non-Renewable Resources</a:t>
            </a:r>
            <a:endParaRPr sz="900">
              <a:solidFill>
                <a:srgbClr val="006D8D"/>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100"/>
              <a:buFont typeface="Arial"/>
              <a:buNone/>
            </a:pPr>
            <a:r>
              <a:rPr lang="en-US" sz="900">
                <a:solidFill>
                  <a:srgbClr val="006D8D"/>
                </a:solidFill>
                <a:latin typeface="Arial Black"/>
                <a:ea typeface="Arial Black"/>
                <a:cs typeface="Arial Black"/>
                <a:sym typeface="Arial Black"/>
              </a:rPr>
              <a:t>Water</a:t>
            </a:r>
            <a:endParaRPr sz="900">
              <a:solidFill>
                <a:srgbClr val="006D8D"/>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100"/>
              <a:buFont typeface="Arial"/>
              <a:buNone/>
            </a:pPr>
            <a:r>
              <a:rPr lang="en-US" sz="900">
                <a:solidFill>
                  <a:srgbClr val="006D8D"/>
                </a:solidFill>
                <a:latin typeface="Arial Black"/>
                <a:ea typeface="Arial Black"/>
                <a:cs typeface="Arial Black"/>
                <a:sym typeface="Arial Black"/>
              </a:rPr>
              <a:t>Soil and Water Pollution</a:t>
            </a:r>
            <a:endParaRPr sz="900">
              <a:solidFill>
                <a:srgbClr val="006D8D"/>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100"/>
              <a:buFont typeface="Arial"/>
              <a:buNone/>
            </a:pPr>
            <a:r>
              <a:rPr lang="en-US" sz="900">
                <a:solidFill>
                  <a:srgbClr val="006D8D"/>
                </a:solidFill>
                <a:latin typeface="Arial Black"/>
                <a:ea typeface="Arial Black"/>
                <a:cs typeface="Arial Black"/>
                <a:sym typeface="Arial Black"/>
              </a:rPr>
              <a:t>Primary Energy</a:t>
            </a:r>
            <a:endParaRPr sz="900">
              <a:solidFill>
                <a:srgbClr val="006D8D"/>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100"/>
              <a:buFont typeface="Arial"/>
              <a:buNone/>
            </a:pPr>
            <a:r>
              <a:t/>
            </a:r>
            <a:endParaRPr sz="900">
              <a:solidFill>
                <a:srgbClr val="006D8D"/>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900"/>
              <a:buFont typeface="Arial"/>
              <a:buNone/>
            </a:pPr>
            <a:r>
              <a:t/>
            </a:r>
            <a:endParaRPr sz="900">
              <a:solidFill>
                <a:srgbClr val="006D8D"/>
              </a:solidFill>
              <a:latin typeface="Arial Black"/>
              <a:ea typeface="Arial Black"/>
              <a:cs typeface="Arial Black"/>
              <a:sym typeface="Arial Black"/>
            </a:endParaRPr>
          </a:p>
        </p:txBody>
      </p:sp>
      <p:sp>
        <p:nvSpPr>
          <p:cNvPr id="290" name="Google Shape;290;p44"/>
          <p:cNvSpPr txBox="1"/>
          <p:nvPr/>
        </p:nvSpPr>
        <p:spPr>
          <a:xfrm>
            <a:off x="3109050" y="3748250"/>
            <a:ext cx="2837400" cy="538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600"/>
              <a:buFont typeface="Arial"/>
              <a:buNone/>
            </a:pPr>
            <a:r>
              <a:rPr lang="en-US" sz="2600">
                <a:solidFill>
                  <a:srgbClr val="006D8D"/>
                </a:solidFill>
                <a:latin typeface="Arial Black"/>
                <a:ea typeface="Arial Black"/>
                <a:cs typeface="Arial Black"/>
                <a:sym typeface="Arial Black"/>
              </a:rPr>
              <a:t>Manufacturing</a:t>
            </a:r>
            <a:endParaRPr b="0" i="0" sz="600" u="none" cap="none" strike="noStrike">
              <a:solidFill>
                <a:srgbClr val="000000"/>
              </a:solidFill>
              <a:latin typeface="Arial"/>
              <a:ea typeface="Arial"/>
              <a:cs typeface="Arial"/>
              <a:sym typeface="Arial"/>
            </a:endParaRPr>
          </a:p>
        </p:txBody>
      </p:sp>
      <p:sp>
        <p:nvSpPr>
          <p:cNvPr id="291" name="Google Shape;291;p4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828" name="Shape 828"/>
        <p:cNvGrpSpPr/>
        <p:nvPr/>
      </p:nvGrpSpPr>
      <p:grpSpPr>
        <a:xfrm>
          <a:off x="0" y="0"/>
          <a:ext cx="0" cy="0"/>
          <a:chOff x="0" y="0"/>
          <a:chExt cx="0" cy="0"/>
        </a:xfrm>
      </p:grpSpPr>
      <p:sp>
        <p:nvSpPr>
          <p:cNvPr id="829" name="Google Shape;829;p89"/>
          <p:cNvSpPr/>
          <p:nvPr/>
        </p:nvSpPr>
        <p:spPr>
          <a:xfrm>
            <a:off x="0" y="1056900"/>
            <a:ext cx="9144000" cy="2753100"/>
          </a:xfrm>
          <a:prstGeom prst="rect">
            <a:avLst/>
          </a:prstGeom>
          <a:noFill/>
          <a:ln>
            <a:noFill/>
          </a:ln>
        </p:spPr>
        <p:txBody>
          <a:bodyPr anchorCtr="0" anchor="ctr" bIns="34200" lIns="68400" spcFirstLastPara="1" rIns="68400" wrap="square" tIns="34200">
            <a:noAutofit/>
          </a:bodyPr>
          <a:lstStyle/>
          <a:p>
            <a:pPr indent="0" lvl="0" marL="0" marR="0" rtl="0" algn="ctr">
              <a:lnSpc>
                <a:spcPct val="100000"/>
              </a:lnSpc>
              <a:spcBef>
                <a:spcPts val="0"/>
              </a:spcBef>
              <a:spcAft>
                <a:spcPts val="0"/>
              </a:spcAft>
              <a:buClr>
                <a:schemeClr val="dk1"/>
              </a:buClr>
              <a:buSzPts val="1100"/>
              <a:buFont typeface="Arial"/>
              <a:buNone/>
            </a:pPr>
            <a:r>
              <a:rPr b="1" lang="en-US" sz="3100">
                <a:solidFill>
                  <a:srgbClr val="F2F2F2"/>
                </a:solidFill>
                <a:latin typeface="Chau Philomene One"/>
                <a:ea typeface="Chau Philomene One"/>
                <a:cs typeface="Chau Philomene One"/>
                <a:sym typeface="Chau Philomene One"/>
              </a:rPr>
              <a:t>See you on 18 March 2023</a:t>
            </a:r>
            <a:endParaRPr b="1" sz="3100">
              <a:solidFill>
                <a:srgbClr val="F2F2F2"/>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SzPts val="1100"/>
              <a:buNone/>
            </a:pPr>
            <a:r>
              <a:rPr b="1" lang="en-US" sz="3100">
                <a:solidFill>
                  <a:srgbClr val="F2F2F2"/>
                </a:solidFill>
                <a:latin typeface="Chau Philomene One"/>
                <a:ea typeface="Chau Philomene One"/>
                <a:cs typeface="Chau Philomene One"/>
                <a:sym typeface="Chau Philomene One"/>
              </a:rPr>
              <a:t>for the next edition ! </a:t>
            </a:r>
            <a:endParaRPr b="1" sz="3100">
              <a:solidFill>
                <a:srgbClr val="F2F2F2"/>
              </a:solidFill>
              <a:latin typeface="Chau Philomene One"/>
              <a:ea typeface="Chau Philomene One"/>
              <a:cs typeface="Chau Philomene One"/>
              <a:sym typeface="Chau Philomene One"/>
            </a:endParaRPr>
          </a:p>
        </p:txBody>
      </p:sp>
      <p:sp>
        <p:nvSpPr>
          <p:cNvPr id="830" name="Google Shape;830;p8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descr="Une image contenant texte&#10;&#10;Description générée automatiquement" id="831" name="Google Shape;831;p89"/>
          <p:cNvPicPr preferRelativeResize="0"/>
          <p:nvPr/>
        </p:nvPicPr>
        <p:blipFill rotWithShape="1">
          <a:blip r:embed="rId3">
            <a:alphaModFix/>
          </a:blip>
          <a:srcRect b="0" l="0" r="0" t="0"/>
          <a:stretch/>
        </p:blipFill>
        <p:spPr>
          <a:xfrm>
            <a:off x="8351160" y="152400"/>
            <a:ext cx="640440" cy="897210"/>
          </a:xfrm>
          <a:prstGeom prst="rect">
            <a:avLst/>
          </a:prstGeom>
          <a:noFill/>
          <a:ln>
            <a:noFill/>
          </a:ln>
        </p:spPr>
      </p:pic>
      <p:pic>
        <p:nvPicPr>
          <p:cNvPr id="832" name="Google Shape;832;p89"/>
          <p:cNvPicPr preferRelativeResize="0"/>
          <p:nvPr/>
        </p:nvPicPr>
        <p:blipFill rotWithShape="1">
          <a:blip r:embed="rId4">
            <a:alphaModFix/>
          </a:blip>
          <a:srcRect b="0" l="0" r="0" t="0"/>
          <a:stretch/>
        </p:blipFill>
        <p:spPr>
          <a:xfrm>
            <a:off x="3352800" y="3429000"/>
            <a:ext cx="2480034" cy="175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295" name="Shape 295"/>
        <p:cNvGrpSpPr/>
        <p:nvPr/>
      </p:nvGrpSpPr>
      <p:grpSpPr>
        <a:xfrm>
          <a:off x="0" y="0"/>
          <a:ext cx="0" cy="0"/>
          <a:chOff x="0" y="0"/>
          <a:chExt cx="0" cy="0"/>
        </a:xfrm>
      </p:grpSpPr>
      <p:sp>
        <p:nvSpPr>
          <p:cNvPr id="296" name="Google Shape;296;p45"/>
          <p:cNvSpPr/>
          <p:nvPr/>
        </p:nvSpPr>
        <p:spPr>
          <a:xfrm>
            <a:off x="2667000" y="1981800"/>
            <a:ext cx="41148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600">
                <a:solidFill>
                  <a:srgbClr val="F2F2F2"/>
                </a:solidFill>
                <a:latin typeface="Chau Philomene One"/>
                <a:ea typeface="Chau Philomene One"/>
                <a:cs typeface="Chau Philomene One"/>
                <a:sym typeface="Chau Philomene One"/>
              </a:rPr>
              <a:t>1</a:t>
            </a:r>
            <a:r>
              <a:rPr lang="en-US" sz="2600">
                <a:solidFill>
                  <a:srgbClr val="006D90"/>
                </a:solidFill>
                <a:latin typeface="Chau Philomene One"/>
                <a:ea typeface="Chau Philomene One"/>
                <a:cs typeface="Chau Philomene One"/>
                <a:sym typeface="Chau Philomene One"/>
              </a:rPr>
              <a:t> </a:t>
            </a:r>
            <a:r>
              <a:rPr lang="en-US" sz="3300">
                <a:solidFill>
                  <a:srgbClr val="F4E04B"/>
                </a:solidFill>
              </a:rPr>
              <a:t>I </a:t>
            </a:r>
            <a:r>
              <a:rPr lang="en-US" sz="2600">
                <a:solidFill>
                  <a:srgbClr val="F2F2F2"/>
                </a:solidFill>
                <a:latin typeface="Chau Philomene One"/>
                <a:ea typeface="Chau Philomene One"/>
                <a:cs typeface="Chau Philomene One"/>
                <a:sym typeface="Chau Philomene One"/>
              </a:rPr>
              <a:t>Statement</a:t>
            </a:r>
            <a:endParaRPr sz="26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SzPts val="1100"/>
              <a:buNone/>
            </a:pPr>
            <a:r>
              <a:rPr lang="en-US" sz="2600">
                <a:solidFill>
                  <a:srgbClr val="F2F2F2"/>
                </a:solidFill>
                <a:latin typeface="Chau Philomene One"/>
                <a:ea typeface="Chau Philomene One"/>
                <a:cs typeface="Chau Philomene One"/>
                <a:sym typeface="Chau Philomene One"/>
              </a:rPr>
              <a:t>How much do you know about the impact of digital technology? - Quiz</a:t>
            </a:r>
            <a:endParaRPr sz="26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SzPts val="1100"/>
              <a:buNone/>
            </a:pPr>
            <a:r>
              <a:t/>
            </a:r>
            <a:endParaRPr sz="26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t/>
            </a:r>
            <a:endParaRPr sz="26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t/>
            </a:r>
            <a:endParaRPr sz="26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sz="2600">
              <a:solidFill>
                <a:srgbClr val="F2F2F2"/>
              </a:solidFill>
              <a:latin typeface="Chau Philomene One"/>
              <a:ea typeface="Chau Philomene One"/>
              <a:cs typeface="Chau Philomene One"/>
              <a:sym typeface="Chau Philomene One"/>
            </a:endParaRPr>
          </a:p>
        </p:txBody>
      </p:sp>
      <p:sp>
        <p:nvSpPr>
          <p:cNvPr id="297" name="Google Shape;297;p4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298" name="Google Shape;298;p45"/>
          <p:cNvSpPr/>
          <p:nvPr/>
        </p:nvSpPr>
        <p:spPr>
          <a:xfrm>
            <a:off x="6305628" y="2794200"/>
            <a:ext cx="3289800" cy="3225600"/>
          </a:xfrm>
          <a:prstGeom prst="ellipse">
            <a:avLst/>
          </a:prstGeom>
          <a:solidFill>
            <a:srgbClr val="F4E0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9" name="Google Shape;299;p45"/>
          <p:cNvSpPr/>
          <p:nvPr/>
        </p:nvSpPr>
        <p:spPr>
          <a:xfrm>
            <a:off x="-609600" y="-431332"/>
            <a:ext cx="3095700" cy="30354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Une image contenant texte&#10;&#10;Description générée automatiquement" id="300" name="Google Shape;300;p45"/>
          <p:cNvPicPr preferRelativeResize="0"/>
          <p:nvPr/>
        </p:nvPicPr>
        <p:blipFill rotWithShape="1">
          <a:blip r:embed="rId3">
            <a:alphaModFix/>
          </a:blip>
          <a:srcRect b="0" l="0" r="0" t="0"/>
          <a:stretch/>
        </p:blipFill>
        <p:spPr>
          <a:xfrm>
            <a:off x="537689" y="341221"/>
            <a:ext cx="1138711" cy="1563779"/>
          </a:xfrm>
          <a:prstGeom prst="rect">
            <a:avLst/>
          </a:prstGeom>
          <a:noFill/>
          <a:ln>
            <a:noFill/>
          </a:ln>
        </p:spPr>
      </p:pic>
      <p:pic>
        <p:nvPicPr>
          <p:cNvPr id="301" name="Google Shape;301;p45"/>
          <p:cNvPicPr preferRelativeResize="0"/>
          <p:nvPr/>
        </p:nvPicPr>
        <p:blipFill>
          <a:blip r:embed="rId4">
            <a:alphaModFix/>
          </a:blip>
          <a:stretch>
            <a:fillRect/>
          </a:stretch>
        </p:blipFill>
        <p:spPr>
          <a:xfrm>
            <a:off x="7010400" y="3429000"/>
            <a:ext cx="1700726" cy="12192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46"/>
          <p:cNvSpPr/>
          <p:nvPr/>
        </p:nvSpPr>
        <p:spPr>
          <a:xfrm>
            <a:off x="0" y="0"/>
            <a:ext cx="9372600" cy="5143500"/>
          </a:xfrm>
          <a:prstGeom prst="rect">
            <a:avLst/>
          </a:prstGeom>
          <a:solidFill>
            <a:srgbClr val="006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6"/>
          <p:cNvSpPr txBox="1"/>
          <p:nvPr>
            <p:ph idx="4294967295" type="body"/>
          </p:nvPr>
        </p:nvSpPr>
        <p:spPr>
          <a:xfrm>
            <a:off x="3672975" y="919350"/>
            <a:ext cx="5242500" cy="3536100"/>
          </a:xfrm>
          <a:prstGeom prst="rect">
            <a:avLst/>
          </a:prstGeom>
        </p:spPr>
        <p:txBody>
          <a:bodyPr anchorCtr="0" anchor="ctr" bIns="0" lIns="0" spcFirstLastPara="1" rIns="0" wrap="square" tIns="0">
            <a:normAutofit/>
          </a:bodyPr>
          <a:lstStyle/>
          <a:p>
            <a:pPr indent="0" lvl="0" marL="0" rtl="0" algn="l">
              <a:lnSpc>
                <a:spcPct val="115000"/>
              </a:lnSpc>
              <a:spcBef>
                <a:spcPts val="0"/>
              </a:spcBef>
              <a:spcAft>
                <a:spcPts val="0"/>
              </a:spcAft>
              <a:buNone/>
            </a:pPr>
            <a:r>
              <a:rPr lang="en-US" sz="2600">
                <a:solidFill>
                  <a:srgbClr val="F2F2F2"/>
                </a:solidFill>
                <a:latin typeface="Chau Philomene One"/>
                <a:ea typeface="Chau Philomene One"/>
                <a:cs typeface="Chau Philomene One"/>
                <a:sym typeface="Chau Philomene One"/>
              </a:rPr>
              <a:t>What is the proportion in % of GHG* emissions emitted by the digital sector in the world</a:t>
            </a:r>
            <a:r>
              <a:rPr lang="en-US" sz="2600">
                <a:solidFill>
                  <a:srgbClr val="F2F2F2"/>
                </a:solidFill>
                <a:latin typeface="Chau Philomene One"/>
                <a:ea typeface="Chau Philomene One"/>
                <a:cs typeface="Chau Philomene One"/>
                <a:sym typeface="Chau Philomene One"/>
              </a:rPr>
              <a:t>?</a:t>
            </a:r>
            <a:endParaRPr sz="2600">
              <a:solidFill>
                <a:srgbClr val="F2F2F2"/>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t/>
            </a:r>
            <a:endParaRPr sz="1800">
              <a:solidFill>
                <a:srgbClr val="F2F2F2"/>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rPr i="1" lang="en-US" sz="1800">
                <a:solidFill>
                  <a:srgbClr val="F2F2F2"/>
                </a:solidFill>
                <a:latin typeface="Chau Philomene One"/>
                <a:ea typeface="Chau Philomene One"/>
                <a:cs typeface="Chau Philomene One"/>
                <a:sym typeface="Chau Philomene One"/>
              </a:rPr>
              <a:t>*</a:t>
            </a:r>
            <a:r>
              <a:rPr i="1" lang="en-US">
                <a:solidFill>
                  <a:srgbClr val="F2F2F2"/>
                </a:solidFill>
                <a:latin typeface="Chau Philomene One"/>
                <a:ea typeface="Chau Philomene One"/>
                <a:cs typeface="Chau Philomene One"/>
                <a:sym typeface="Chau Philomene One"/>
              </a:rPr>
              <a:t>Greenhouse gases</a:t>
            </a:r>
            <a:r>
              <a:rPr i="1" lang="en-US" sz="1800">
                <a:solidFill>
                  <a:srgbClr val="F2F2F2"/>
                </a:solidFill>
                <a:latin typeface="Chau Philomene One"/>
                <a:ea typeface="Chau Philomene One"/>
                <a:cs typeface="Chau Philomene One"/>
                <a:sym typeface="Chau Philomene One"/>
              </a:rPr>
              <a:t>.</a:t>
            </a:r>
            <a:endParaRPr i="1" sz="1800">
              <a:solidFill>
                <a:srgbClr val="F2F2F2"/>
              </a:solidFill>
              <a:latin typeface="Chau Philomene One"/>
              <a:ea typeface="Chau Philomene One"/>
              <a:cs typeface="Chau Philomene One"/>
              <a:sym typeface="Chau Philomene One"/>
            </a:endParaRPr>
          </a:p>
        </p:txBody>
      </p:sp>
      <p:sp>
        <p:nvSpPr>
          <p:cNvPr id="308" name="Google Shape;308;p46"/>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QUESTION </a:t>
            </a:r>
            <a:endParaRPr sz="2400">
              <a:solidFill>
                <a:schemeClr val="lt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#1</a:t>
            </a:r>
            <a:endParaRPr i="0" sz="2400" u="none" cap="none" strike="noStrike">
              <a:solidFill>
                <a:schemeClr val="lt1"/>
              </a:solidFill>
              <a:latin typeface="Chau Philomene One"/>
              <a:ea typeface="Chau Philomene One"/>
              <a:cs typeface="Chau Philomene One"/>
              <a:sym typeface="Chau Philomene One"/>
            </a:endParaRPr>
          </a:p>
        </p:txBody>
      </p:sp>
      <p:sp>
        <p:nvSpPr>
          <p:cNvPr id="309" name="Google Shape;309;p4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10" name="Google Shape;310;p46"/>
          <p:cNvPicPr preferRelativeResize="0"/>
          <p:nvPr/>
        </p:nvPicPr>
        <p:blipFill rotWithShape="1">
          <a:blip r:embed="rId3">
            <a:alphaModFix/>
          </a:blip>
          <a:srcRect b="0" l="0" r="0" t="0"/>
          <a:stretch/>
        </p:blipFill>
        <p:spPr>
          <a:xfrm>
            <a:off x="76200" y="-533400"/>
            <a:ext cx="2651004" cy="39719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47"/>
          <p:cNvSpPr txBox="1"/>
          <p:nvPr>
            <p:ph idx="4294967295" type="body"/>
          </p:nvPr>
        </p:nvSpPr>
        <p:spPr>
          <a:xfrm>
            <a:off x="533400" y="762000"/>
            <a:ext cx="40386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006D91"/>
                </a:solidFill>
                <a:latin typeface="Chau Philomene One"/>
                <a:ea typeface="Chau Philomene One"/>
                <a:cs typeface="Chau Philomene One"/>
                <a:sym typeface="Chau Philomene One"/>
              </a:rPr>
              <a:t>4</a:t>
            </a:r>
            <a:r>
              <a:rPr b="1" baseline="30000" lang="en-US" sz="4500">
                <a:solidFill>
                  <a:srgbClr val="006D91"/>
                </a:solidFill>
                <a:latin typeface="Chau Philomene One"/>
                <a:ea typeface="Chau Philomene One"/>
                <a:cs typeface="Chau Philomene One"/>
                <a:sym typeface="Chau Philomene One"/>
              </a:rPr>
              <a:t>%</a:t>
            </a:r>
            <a:r>
              <a:rPr lang="en-US" sz="4500">
                <a:solidFill>
                  <a:srgbClr val="006D91"/>
                </a:solidFill>
                <a:latin typeface="Chau Philomene One"/>
                <a:ea typeface="Chau Philomene One"/>
                <a:cs typeface="Chau Philomene One"/>
                <a:sym typeface="Chau Philomene One"/>
              </a:rPr>
              <a:t> </a:t>
            </a:r>
            <a:endParaRPr sz="45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006D91"/>
                </a:solidFill>
                <a:latin typeface="Chau Philomene One"/>
                <a:ea typeface="Chau Philomene One"/>
                <a:cs typeface="Chau Philomene One"/>
                <a:sym typeface="Chau Philomene One"/>
              </a:rPr>
              <a:t>of GHGs are emitted by the digital technology sector, which is much more than civil aviation </a:t>
            </a:r>
            <a:r>
              <a:rPr lang="en-US" sz="2000">
                <a:solidFill>
                  <a:srgbClr val="006D91"/>
                </a:solidFill>
                <a:latin typeface="Chau Philomene One"/>
                <a:ea typeface="Chau Philomene One"/>
                <a:cs typeface="Chau Philomene One"/>
                <a:sym typeface="Chau Philomene One"/>
              </a:rPr>
              <a:t>!*</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Clr>
                <a:schemeClr val="dk1"/>
              </a:buClr>
              <a:buSzPts val="1100"/>
              <a:buFont typeface="Arial"/>
              <a:buNone/>
            </a:pPr>
            <a:r>
              <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14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600"/>
              </a:spcAft>
              <a:buNone/>
            </a:pPr>
            <a:r>
              <a:rPr lang="en-US" sz="1400">
                <a:solidFill>
                  <a:srgbClr val="006D91"/>
                </a:solidFill>
                <a:latin typeface="Chau Philomene One"/>
                <a:ea typeface="Chau Philomene One"/>
                <a:cs typeface="Chau Philomene One"/>
                <a:sym typeface="Chau Philomene One"/>
              </a:rPr>
              <a:t>*Source : GreenIT Report - 2019</a:t>
            </a:r>
            <a:endParaRPr sz="1400">
              <a:solidFill>
                <a:srgbClr val="006D91"/>
              </a:solidFill>
              <a:latin typeface="Chau Philomene One"/>
              <a:ea typeface="Chau Philomene One"/>
              <a:cs typeface="Chau Philomene One"/>
              <a:sym typeface="Chau Philomene One"/>
            </a:endParaRPr>
          </a:p>
        </p:txBody>
      </p:sp>
      <p:sp>
        <p:nvSpPr>
          <p:cNvPr id="316" name="Google Shape;316;p4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p47"/>
          <p:cNvSpPr/>
          <p:nvPr/>
        </p:nvSpPr>
        <p:spPr>
          <a:xfrm>
            <a:off x="6477000" y="-457200"/>
            <a:ext cx="3240000" cy="3240000"/>
          </a:xfrm>
          <a:prstGeom prst="ellipse">
            <a:avLst/>
          </a:prstGeom>
          <a:solidFill>
            <a:srgbClr val="F4E0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18" name="Google Shape;318;p47"/>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ANSWER</a:t>
            </a:r>
            <a:endParaRPr sz="2400">
              <a:solidFill>
                <a:srgbClr val="006D9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006D91"/>
                </a:solidFill>
                <a:latin typeface="Chau Philomene One"/>
                <a:ea typeface="Chau Philomene One"/>
                <a:cs typeface="Chau Philomene One"/>
                <a:sym typeface="Chau Philomene One"/>
              </a:rPr>
              <a:t>#1</a:t>
            </a:r>
            <a:endParaRPr i="0" sz="2400" u="none" cap="none" strike="noStrike">
              <a:solidFill>
                <a:srgbClr val="006D91"/>
              </a:solidFill>
              <a:latin typeface="Chau Philomene One"/>
              <a:ea typeface="Chau Philomene One"/>
              <a:cs typeface="Chau Philomene One"/>
              <a:sym typeface="Chau Philomene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48"/>
          <p:cNvSpPr/>
          <p:nvPr/>
        </p:nvSpPr>
        <p:spPr>
          <a:xfrm>
            <a:off x="0" y="0"/>
            <a:ext cx="9448800" cy="5143500"/>
          </a:xfrm>
          <a:prstGeom prst="rect">
            <a:avLst/>
          </a:prstGeom>
          <a:solidFill>
            <a:srgbClr val="006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p48"/>
          <p:cNvPicPr preferRelativeResize="0"/>
          <p:nvPr/>
        </p:nvPicPr>
        <p:blipFill rotWithShape="1">
          <a:blip r:embed="rId3">
            <a:alphaModFix/>
          </a:blip>
          <a:srcRect b="0" l="0" r="0" t="0"/>
          <a:stretch/>
        </p:blipFill>
        <p:spPr>
          <a:xfrm>
            <a:off x="76200" y="-533400"/>
            <a:ext cx="2651004" cy="3971939"/>
          </a:xfrm>
          <a:prstGeom prst="rect">
            <a:avLst/>
          </a:prstGeom>
          <a:noFill/>
          <a:ln>
            <a:noFill/>
          </a:ln>
        </p:spPr>
      </p:pic>
      <p:sp>
        <p:nvSpPr>
          <p:cNvPr id="325" name="Google Shape;325;p48"/>
          <p:cNvSpPr txBox="1"/>
          <p:nvPr>
            <p:ph idx="4294967295" type="body"/>
          </p:nvPr>
        </p:nvSpPr>
        <p:spPr>
          <a:xfrm>
            <a:off x="36729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F2F2F2"/>
                </a:solidFill>
                <a:latin typeface="Chau Philomene One"/>
                <a:ea typeface="Chau Philomene One"/>
                <a:cs typeface="Chau Philomene One"/>
                <a:sym typeface="Chau Philomene One"/>
              </a:rPr>
              <a:t>What percentage of the world's electricity production is digital technology?</a:t>
            </a:r>
            <a:endParaRPr i="1" sz="2400">
              <a:solidFill>
                <a:srgbClr val="F2F2F2"/>
              </a:solidFill>
              <a:latin typeface="Chau Philomene One"/>
              <a:ea typeface="Chau Philomene One"/>
              <a:cs typeface="Chau Philomene One"/>
              <a:sym typeface="Chau Philomene One"/>
            </a:endParaRPr>
          </a:p>
        </p:txBody>
      </p:sp>
      <p:sp>
        <p:nvSpPr>
          <p:cNvPr id="326" name="Google Shape;326;p48"/>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QUESTION </a:t>
            </a:r>
            <a:endParaRPr sz="2400">
              <a:solidFill>
                <a:schemeClr val="lt1"/>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chemeClr val="lt1"/>
                </a:solidFill>
                <a:latin typeface="Chau Philomene One"/>
                <a:ea typeface="Chau Philomene One"/>
                <a:cs typeface="Chau Philomene One"/>
                <a:sym typeface="Chau Philomene One"/>
              </a:rPr>
              <a:t>#2</a:t>
            </a:r>
            <a:endParaRPr i="0" sz="2400" u="none" cap="none" strike="noStrike">
              <a:solidFill>
                <a:schemeClr val="lt1"/>
              </a:solidFill>
              <a:latin typeface="Chau Philomene One"/>
              <a:ea typeface="Chau Philomene One"/>
              <a:cs typeface="Chau Philomene One"/>
              <a:sym typeface="Chau Philomene One"/>
            </a:endParaRPr>
          </a:p>
        </p:txBody>
      </p:sp>
      <p:sp>
        <p:nvSpPr>
          <p:cNvPr id="327" name="Google Shape;327;p4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